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152B52-FF5E-490D-B9C2-F07E1799A115}">
  <a:tblStyle styleId="{AD152B52-FF5E-490D-B9C2-F07E1799A1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that this is a 4-day week. 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4d7e0ac0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d4d7e0ac0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d4d7e0ac0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d4d7e0ac0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4d7e0ac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d4d7e0ac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4d7e0ac0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4d7e0ac0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4d7e0ac0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d4d7e0ac0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11ce9c73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11ce9c73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163f33bc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1163f33bc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31be382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c31be382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163f33bc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1163f33bc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163f33bc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1163f33bc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0b6c77d0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0b6c77d0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3463a7a3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3463a7a3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f5218d98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f5218d98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a5091b5b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0a5091b5b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20cdfc9a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120cdfc9a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ffa14a669e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ffa14a669e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fa14a669e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ffa14a669e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fa14a669e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ffa14a669e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ffa14a669e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ffa14a669e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fa14a669e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ffa14a669e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ffa14a669e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ffa14a669e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0b6c77d0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0b6c77d0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5c93cc3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05c93cc3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f5218d98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0f5218d98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0f5218d98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0f5218d98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e3463a7a3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e3463a7a3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ebf3786fe7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ebf3786fe7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f5218d98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0f5218d98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0f5218d98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0f5218d98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0f5218d989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0f5218d98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0f5218d98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0f5218d98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0f5218d989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0f5218d989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fb52f30f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bfb52f30f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0f5218d989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0f5218d989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f5218d989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0f5218d989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0f5218d98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0f5218d98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0f5218d989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0f5218d98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0f5218d989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0f5218d989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1163f33bca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1163f33bca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0ee9fda75b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0ee9fda75b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0ee9fda75b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0ee9fda75b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0ee9fda75b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0ee9fda75b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0ee9fda75b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0ee9fda75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255005f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255005f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1163f33bca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1163f33bca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1163f33bca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1163f33bca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1163f33bca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1163f33bca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4d7e0ac0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4d7e0ac0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4d7e0ac0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4d7e0ac0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4d7e0ac0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d4d7e0ac0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4d7e0ac0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d4d7e0ac0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Relationship Id="rId4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gif"/><Relationship Id="rId4" Type="http://schemas.openxmlformats.org/officeDocument/2006/relationships/image" Target="../media/image17.gif"/><Relationship Id="rId5" Type="http://schemas.openxmlformats.org/officeDocument/2006/relationships/image" Target="../media/image2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gif"/><Relationship Id="rId4" Type="http://schemas.openxmlformats.org/officeDocument/2006/relationships/image" Target="../media/image15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gif"/><Relationship Id="rId4" Type="http://schemas.openxmlformats.org/officeDocument/2006/relationships/image" Target="../media/image15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22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gif"/><Relationship Id="rId4" Type="http://schemas.openxmlformats.org/officeDocument/2006/relationships/image" Target="../media/image14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gif"/><Relationship Id="rId4" Type="http://schemas.openxmlformats.org/officeDocument/2006/relationships/image" Target="../media/image13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gif"/><Relationship Id="rId4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5th Grade Word Study: Cycle 8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promote</a:t>
            </a:r>
            <a:endParaRPr b="1"/>
          </a:p>
        </p:txBody>
      </p:sp>
      <p:sp>
        <p:nvSpPr>
          <p:cNvPr id="128" name="Google Shape;128;p22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(v) To support or actively encourage a cause or process; to move to a higher ranking position at work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Our teacher wants to </a:t>
            </a:r>
            <a:r>
              <a:rPr b="1" lang="en" sz="2500">
                <a:solidFill>
                  <a:schemeClr val="dk2"/>
                </a:solidFill>
              </a:rPr>
              <a:t>promote </a:t>
            </a:r>
            <a:r>
              <a:rPr lang="en" sz="2500">
                <a:solidFill>
                  <a:schemeClr val="dk2"/>
                </a:solidFill>
              </a:rPr>
              <a:t>teamwork by encouraging group projects.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pic>
        <p:nvPicPr>
          <p:cNvPr descr="a penguin holding a sign that says clearance sale in front of a walmart store (Provided by Tenor)"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75" y="1528600"/>
            <a:ext cx="2302200" cy="23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8925" y="198295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5408100" y="1573050"/>
            <a:ext cx="3291300" cy="21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How can we </a:t>
            </a:r>
            <a:r>
              <a:rPr b="1" lang="en" sz="2400">
                <a:solidFill>
                  <a:schemeClr val="dk2"/>
                </a:solidFill>
              </a:rPr>
              <a:t>promote </a:t>
            </a:r>
            <a:r>
              <a:rPr lang="en" sz="2400">
                <a:solidFill>
                  <a:schemeClr val="dk2"/>
                </a:solidFill>
              </a:rPr>
              <a:t>kindness and respect in our classroom?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motion</a:t>
            </a:r>
            <a:endParaRPr b="1"/>
          </a:p>
        </p:txBody>
      </p:sp>
      <p:sp>
        <p:nvSpPr>
          <p:cNvPr id="138" name="Google Shape;138;p23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(n)  The action or process of moving or being moved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The </a:t>
            </a:r>
            <a:r>
              <a:rPr b="1" lang="en" sz="2500">
                <a:solidFill>
                  <a:schemeClr val="dk2"/>
                </a:solidFill>
              </a:rPr>
              <a:t>motion </a:t>
            </a:r>
            <a:r>
              <a:rPr lang="en" sz="2500">
                <a:solidFill>
                  <a:schemeClr val="dk2"/>
                </a:solidFill>
              </a:rPr>
              <a:t>of the pendulum is steady and predictable.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5472450" y="1612650"/>
            <a:ext cx="3359700" cy="2048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 What are some examples of </a:t>
            </a:r>
            <a:r>
              <a:rPr b="1" lang="en" sz="2000">
                <a:solidFill>
                  <a:schemeClr val="dk2"/>
                </a:solidFill>
              </a:rPr>
              <a:t>motion </a:t>
            </a:r>
            <a:r>
              <a:rPr lang="en" sz="2000">
                <a:solidFill>
                  <a:schemeClr val="dk2"/>
                </a:solidFill>
              </a:rPr>
              <a:t>you see every day? 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descr="a cartoon of a blue ball swinging on a string with labtoons.com written on the bottom (Provided by Tenor)"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0650"/>
            <a:ext cx="4124085" cy="23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demote</a:t>
            </a:r>
            <a:endParaRPr b="1"/>
          </a:p>
        </p:txBody>
      </p:sp>
      <p:sp>
        <p:nvSpPr>
          <p:cNvPr id="147" name="Google Shape;147;p24"/>
          <p:cNvSpPr txBox="1"/>
          <p:nvPr/>
        </p:nvSpPr>
        <p:spPr>
          <a:xfrm>
            <a:off x="204600" y="3875250"/>
            <a:ext cx="8520600" cy="1140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2"/>
                </a:solidFill>
              </a:rPr>
              <a:t>(v)  To reduce to a lower rank or less senior position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After the missing too much work, the manager decided to </a:t>
            </a:r>
            <a:r>
              <a:rPr b="1" lang="en" sz="2500">
                <a:solidFill>
                  <a:schemeClr val="dk2"/>
                </a:solidFill>
              </a:rPr>
              <a:t>demote </a:t>
            </a:r>
            <a:r>
              <a:rPr lang="en" sz="2500">
                <a:solidFill>
                  <a:schemeClr val="dk2"/>
                </a:solidFill>
              </a:rPr>
              <a:t>the employee to a lower position.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5688025" y="1273875"/>
            <a:ext cx="2976000" cy="2356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What might cause a professional baseball player to be </a:t>
            </a:r>
            <a:r>
              <a:rPr b="1" lang="en" sz="2100">
                <a:solidFill>
                  <a:schemeClr val="dk2"/>
                </a:solidFill>
              </a:rPr>
              <a:t>demoted </a:t>
            </a:r>
            <a:r>
              <a:rPr lang="en" sz="2100">
                <a:solidFill>
                  <a:schemeClr val="dk2"/>
                </a:solidFill>
              </a:rPr>
              <a:t>to the bench?</a:t>
            </a:r>
            <a:endParaRPr sz="2100">
              <a:solidFill>
                <a:schemeClr val="dk2"/>
              </a:solidFill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800" y="13296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locomotive</a:t>
            </a:r>
            <a:endParaRPr b="1"/>
          </a:p>
        </p:txBody>
      </p:sp>
      <p:sp>
        <p:nvSpPr>
          <p:cNvPr id="156" name="Google Shape;156;p25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57" name="Google Shape;157;p25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(n) A vehicle that runs on rails and is used for moving railroad cars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2"/>
                </a:solidFill>
              </a:rPr>
              <a:t>The </a:t>
            </a:r>
            <a:r>
              <a:rPr b="1" lang="en" sz="2800">
                <a:solidFill>
                  <a:schemeClr val="dk2"/>
                </a:solidFill>
              </a:rPr>
              <a:t>locomotive </a:t>
            </a:r>
            <a:r>
              <a:rPr lang="en" sz="2800">
                <a:solidFill>
                  <a:schemeClr val="dk2"/>
                </a:solidFill>
              </a:rPr>
              <a:t>pulled the train cars across the country.</a:t>
            </a:r>
            <a:endParaRPr sz="2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5375050" y="1240400"/>
            <a:ext cx="32085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a train with the number 705 on the front of it (Provided by Tenor)"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67025"/>
            <a:ext cx="3932625" cy="21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5300625" y="1232125"/>
            <a:ext cx="3363300" cy="2340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Based on the picture, how might a </a:t>
            </a:r>
            <a:r>
              <a:rPr b="1" lang="en" sz="2600">
                <a:solidFill>
                  <a:schemeClr val="dk2"/>
                </a:solidFill>
              </a:rPr>
              <a:t>locomotive </a:t>
            </a:r>
            <a:r>
              <a:rPr lang="en" sz="2600">
                <a:solidFill>
                  <a:schemeClr val="dk2"/>
                </a:solidFill>
              </a:rPr>
              <a:t>contribute to climate change?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motivate</a:t>
            </a:r>
            <a:endParaRPr b="1"/>
          </a:p>
        </p:txBody>
      </p:sp>
      <p:sp>
        <p:nvSpPr>
          <p:cNvPr id="166" name="Google Shape;166;p26"/>
          <p:cNvSpPr txBox="1"/>
          <p:nvPr/>
        </p:nvSpPr>
        <p:spPr>
          <a:xfrm>
            <a:off x="254225" y="3908325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(v) to encourage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The coach's encouraging words helped to </a:t>
            </a:r>
            <a:r>
              <a:rPr b="1" lang="en" sz="2500">
                <a:solidFill>
                  <a:schemeClr val="dk2"/>
                </a:solidFill>
              </a:rPr>
              <a:t>motivate </a:t>
            </a:r>
            <a:r>
              <a:rPr lang="en" sz="2500">
                <a:solidFill>
                  <a:schemeClr val="dk2"/>
                </a:solidFill>
              </a:rPr>
              <a:t>the team to win the game.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5395450" y="1320050"/>
            <a:ext cx="3141600" cy="2460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 What are some ways that teachers and parents can </a:t>
            </a:r>
            <a:r>
              <a:rPr b="1" lang="en" sz="2300">
                <a:solidFill>
                  <a:schemeClr val="dk2"/>
                </a:solidFill>
              </a:rPr>
              <a:t>motivate </a:t>
            </a:r>
            <a:r>
              <a:rPr lang="en" sz="2300">
                <a:solidFill>
                  <a:schemeClr val="dk2"/>
                </a:solidFill>
              </a:rPr>
              <a:t>students to do their best in school?</a:t>
            </a:r>
            <a:endParaRPr sz="2300">
              <a:solidFill>
                <a:schemeClr val="dk2"/>
              </a:solidFill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 b="347" l="0" r="0" t="347"/>
          <a:stretch/>
        </p:blipFill>
        <p:spPr>
          <a:xfrm>
            <a:off x="902675" y="1364525"/>
            <a:ext cx="4123343" cy="23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emotion</a:t>
            </a:r>
            <a:endParaRPr b="1"/>
          </a:p>
        </p:txBody>
      </p:sp>
      <p:sp>
        <p:nvSpPr>
          <p:cNvPr id="175" name="Google Shape;175;p27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(n) The way a person’s mood is shown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She felt a wave of </a:t>
            </a:r>
            <a:r>
              <a:rPr b="1" lang="en" sz="2500">
                <a:solidFill>
                  <a:schemeClr val="dk2"/>
                </a:solidFill>
              </a:rPr>
              <a:t>emotion </a:t>
            </a:r>
            <a:r>
              <a:rPr lang="en" sz="2500">
                <a:solidFill>
                  <a:schemeClr val="dk2"/>
                </a:solidFill>
              </a:rPr>
              <a:t>as she watched the sad movie.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5395450" y="1320050"/>
            <a:ext cx="3141600" cy="2460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Why is it important to understand and express our </a:t>
            </a:r>
            <a:r>
              <a:rPr b="1" lang="en" sz="2300">
                <a:solidFill>
                  <a:schemeClr val="dk2"/>
                </a:solidFill>
              </a:rPr>
              <a:t>emotions</a:t>
            </a:r>
            <a:r>
              <a:rPr lang="en" sz="2300">
                <a:solidFill>
                  <a:schemeClr val="dk2"/>
                </a:solidFill>
              </a:rPr>
              <a:t> in a healthy way?</a:t>
            </a:r>
            <a:endParaRPr sz="2300">
              <a:solidFill>
                <a:schemeClr val="dk2"/>
              </a:solidFill>
            </a:endParaRPr>
          </a:p>
        </p:txBody>
      </p:sp>
      <p:pic>
        <p:nvPicPr>
          <p:cNvPr descr="a cartoon character is crying with the words &quot; i think i 'm fine &quot; below him (Provided by Tenor)"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96975"/>
            <a:ext cx="2717049" cy="1625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cartoon characters are standing around a table with the words yay written on the table (Provided by Tenor)"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9450" y="1881415"/>
            <a:ext cx="2038950" cy="11095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character from inside out says i said i 'm fine (Provided by Tenor)"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4850" y="3040512"/>
            <a:ext cx="1416775" cy="7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GRAMMAR GOAL FOR THE WEEK:</a:t>
            </a:r>
            <a:endParaRPr b="1" sz="2920"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311700" y="1121400"/>
            <a:ext cx="8520600" cy="3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Correctly write irregular past tense verbs.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are standing in a crowd and one of them is talking to another man . (Provided by Tenor)"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6700" y="3051595"/>
            <a:ext cx="2743499" cy="1548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anda bear is standing next to a broken can that says someone broke that on it (Provided by Tenor)"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2650" y="2784802"/>
            <a:ext cx="1977625" cy="18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/>
          <p:nvPr/>
        </p:nvSpPr>
        <p:spPr>
          <a:xfrm>
            <a:off x="2871838" y="4599625"/>
            <a:ext cx="481800" cy="388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2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from Present to Past Tense </a:t>
            </a:r>
            <a:endParaRPr/>
          </a:p>
        </p:txBody>
      </p:sp>
      <p:graphicFrame>
        <p:nvGraphicFramePr>
          <p:cNvPr id="201" name="Google Shape;201;p30"/>
          <p:cNvGraphicFramePr/>
          <p:nvPr/>
        </p:nvGraphicFramePr>
        <p:xfrm>
          <a:off x="95250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{AD152B52-FF5E-490D-B9C2-F07E1799A115}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Past Tense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Present Tense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look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watch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play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bring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02" name="Google Shape;202;p30"/>
          <p:cNvSpPr txBox="1"/>
          <p:nvPr/>
        </p:nvSpPr>
        <p:spPr>
          <a:xfrm>
            <a:off x="1196550" y="2059550"/>
            <a:ext cx="2754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looked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1252100" y="2464550"/>
            <a:ext cx="2754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watched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1296900" y="2869550"/>
            <a:ext cx="2754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played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1296900" y="3274550"/>
            <a:ext cx="9855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bringed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2329500" y="3274550"/>
            <a:ext cx="152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brought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1252112" y="3214625"/>
            <a:ext cx="695925" cy="4102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x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31"/>
          <p:cNvGraphicFramePr/>
          <p:nvPr/>
        </p:nvGraphicFramePr>
        <p:xfrm>
          <a:off x="898700" y="156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{AD152B52-FF5E-490D-B9C2-F07E1799A115}</a:tableStyleId>
              </a:tblPr>
              <a:tblGrid>
                <a:gridCol w="3619500"/>
                <a:gridCol w="3619500"/>
              </a:tblGrid>
              <a:tr h="47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Past Tense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Present Tense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speak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take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meet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feel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bring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break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run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write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think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3" name="Google Shape;213;p31"/>
          <p:cNvSpPr txBox="1"/>
          <p:nvPr/>
        </p:nvSpPr>
        <p:spPr>
          <a:xfrm>
            <a:off x="1198300" y="681313"/>
            <a:ext cx="2754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spoke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1198300" y="1097850"/>
            <a:ext cx="2754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took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1122100" y="1514363"/>
            <a:ext cx="2754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1122100" y="1899388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felt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1307650" y="2281350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1122100" y="2285075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brought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1103200" y="2670775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broke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0" name="Google Shape;220;p31"/>
          <p:cNvSpPr txBox="1"/>
          <p:nvPr/>
        </p:nvSpPr>
        <p:spPr>
          <a:xfrm>
            <a:off x="1047650" y="3060188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1" name="Google Shape;221;p31"/>
          <p:cNvSpPr txBox="1"/>
          <p:nvPr/>
        </p:nvSpPr>
        <p:spPr>
          <a:xfrm>
            <a:off x="1122100" y="3433375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saw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1103200" y="3839025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wrote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1198300" y="4244675"/>
            <a:ext cx="102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thought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1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229" name="Google Shape;229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3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idx="1" type="body"/>
          </p:nvPr>
        </p:nvSpPr>
        <p:spPr>
          <a:xfrm>
            <a:off x="311700" y="0"/>
            <a:ext cx="8520600" cy="50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erupt: ē - rŭpt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interrupt: ĭn - ter - rŭpt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rupture: rŭp - tūre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abrupt: ā - brŭpt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disrupt: dĭs - rŭpt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promote: prō - mōte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motion: mō - tion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demote: dē - mōte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locomotive: lō - cō - mō - tīve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motivate: mō - tĭv - āte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5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Char char="○"/>
            </a:pPr>
            <a:r>
              <a:rPr lang="en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emotion: ē - mō - tion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4194450" y="3803050"/>
            <a:ext cx="756900" cy="554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3"/>
          <p:cNvSpPr/>
          <p:nvPr/>
        </p:nvSpPr>
        <p:spPr>
          <a:xfrm>
            <a:off x="3370050" y="331925"/>
            <a:ext cx="824400" cy="554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3"/>
          <p:cNvSpPr/>
          <p:nvPr/>
        </p:nvSpPr>
        <p:spPr>
          <a:xfrm>
            <a:off x="3403800" y="2226300"/>
            <a:ext cx="756900" cy="554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4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GRAMMAR GOAL FOR THE WEEK:</a:t>
            </a:r>
            <a:endParaRPr b="1" sz="2920"/>
          </a:p>
        </p:txBody>
      </p:sp>
      <p:sp>
        <p:nvSpPr>
          <p:cNvPr id="249" name="Google Shape;249;p35"/>
          <p:cNvSpPr txBox="1"/>
          <p:nvPr>
            <p:ph idx="1" type="body"/>
          </p:nvPr>
        </p:nvSpPr>
        <p:spPr>
          <a:xfrm>
            <a:off x="311700" y="1121400"/>
            <a:ext cx="8520600" cy="3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Correctly write irregular past tense verbs.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are standing in a crowd and one of them is talking to another man . (Provided by Tenor)" id="250" name="Google Shape;2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6700" y="3051595"/>
            <a:ext cx="2743499" cy="1548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anda bear is standing next to a broken can that says someone broke that on it (Provided by Tenor)" id="251" name="Google Shape;25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2650" y="2784802"/>
            <a:ext cx="1977625" cy="18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/>
          <p:nvPr/>
        </p:nvSpPr>
        <p:spPr>
          <a:xfrm>
            <a:off x="2871838" y="4599625"/>
            <a:ext cx="481800" cy="388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erupt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to stay quiet and calm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6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3275" y="3096600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interrupt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waiting your turn to speak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7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225" y="3207275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276" name="Google Shape;27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rupture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a popped blister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8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8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775" y="3417725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285" name="Google Shape;28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abrupt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slowly and carefully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9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000" y="3207275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294" name="Google Shape;29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disrupt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whispering in a library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0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000" y="3207275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03" name="Google Shape;30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promote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advertising about an upcoming event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41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450" y="3329025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HOMOPHONE PAIR!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175" y="81350"/>
            <a:ext cx="998825" cy="9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4025" y="1524075"/>
            <a:ext cx="5319425" cy="274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12" name="Google Shape;31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motion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lang="en" sz="2800"/>
              <a:t>oing forward or backwards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2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450" y="3329025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21" name="Google Shape;321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demote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moving down in rank or position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43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450" y="3329025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30" name="Google Shape;330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motivate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scaring someone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44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225" y="3207275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339" name="Google Shape;339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5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Spelling Practice Quiz</a:t>
            </a:r>
            <a:endParaRPr b="1" sz="2920"/>
          </a:p>
        </p:txBody>
      </p:sp>
      <p:sp>
        <p:nvSpPr>
          <p:cNvPr id="345" name="Google Shape;345;p46"/>
          <p:cNvSpPr txBox="1"/>
          <p:nvPr>
            <p:ph idx="1" type="body"/>
          </p:nvPr>
        </p:nvSpPr>
        <p:spPr>
          <a:xfrm>
            <a:off x="311700" y="1152475"/>
            <a:ext cx="8520600" cy="3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emotion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erupt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motivate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rupture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locomotive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disrupt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abrupt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demote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motion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promote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8037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9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interrupt</a:t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4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4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7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disrupt</a:t>
            </a:r>
            <a:endParaRPr b="1"/>
          </a:p>
        </p:txBody>
      </p:sp>
      <p:pic>
        <p:nvPicPr>
          <p:cNvPr descr="a cartoon character is walking while looking at a cell phone with the words social media written on the bottom (Provided by Tenor)" id="351" name="Google Shape;35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125" y="1317150"/>
            <a:ext cx="2364350" cy="23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emotion</a:t>
            </a:r>
            <a:endParaRPr b="1"/>
          </a:p>
        </p:txBody>
      </p:sp>
      <p:pic>
        <p:nvPicPr>
          <p:cNvPr descr="a group of cartoon characters are standing around a table with the words yay written on the table (Provided by Tenor)" id="357" name="Google Shape;3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825" y="2057840"/>
            <a:ext cx="2038950" cy="11095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character is crying with the words &quot; i think i 'm fine &quot; below him (Provided by Tenor)" id="358" name="Google Shape;35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96975"/>
            <a:ext cx="2717049" cy="1625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character from inside out says i said i 'm fine (Provided by Tenor)" id="359" name="Google Shape;35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3075" y="3001937"/>
            <a:ext cx="1416775" cy="7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motivate</a:t>
            </a:r>
            <a:endParaRPr b="1"/>
          </a:p>
        </p:txBody>
      </p:sp>
      <p:sp>
        <p:nvSpPr>
          <p:cNvPr id="365" name="Google Shape;365;p49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pic>
        <p:nvPicPr>
          <p:cNvPr id="366" name="Google Shape;366;p49"/>
          <p:cNvPicPr preferRelativeResize="0"/>
          <p:nvPr/>
        </p:nvPicPr>
        <p:blipFill rotWithShape="1">
          <a:blip r:embed="rId3">
            <a:alphaModFix/>
          </a:blip>
          <a:srcRect b="347" l="0" r="0" t="347"/>
          <a:stretch/>
        </p:blipFill>
        <p:spPr>
          <a:xfrm>
            <a:off x="2396175" y="1696300"/>
            <a:ext cx="4123343" cy="23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locomotive</a:t>
            </a:r>
            <a:endParaRPr b="1"/>
          </a:p>
        </p:txBody>
      </p:sp>
      <p:pic>
        <p:nvPicPr>
          <p:cNvPr descr="a train with the number 705 on the front of it (Provided by Tenor)" id="372" name="Google Shape;3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0625" y="1765525"/>
            <a:ext cx="3932625" cy="21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demote</a:t>
            </a:r>
            <a:endParaRPr b="1"/>
          </a:p>
        </p:txBody>
      </p:sp>
      <p:pic>
        <p:nvPicPr>
          <p:cNvPr id="378" name="Google Shape;3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8325" y="15446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What do you notice about this list of words?</a:t>
            </a:r>
            <a:endParaRPr i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4" name="Google Shape;74;p16"/>
          <p:cNvGraphicFramePr/>
          <p:nvPr/>
        </p:nvGraphicFramePr>
        <p:xfrm>
          <a:off x="856275" y="120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{AD152B52-FF5E-490D-B9C2-F07E1799A115}</a:tableStyleId>
              </a:tblPr>
              <a:tblGrid>
                <a:gridCol w="2413000"/>
                <a:gridCol w="2413000"/>
                <a:gridCol w="2413000"/>
              </a:tblGrid>
              <a:tr h="9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erupt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interrupt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rupture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abrupt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disrupt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promote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motion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demote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locomotive</a:t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motivate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emotion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motion</a:t>
            </a:r>
            <a:endParaRPr b="1"/>
          </a:p>
        </p:txBody>
      </p:sp>
      <p:sp>
        <p:nvSpPr>
          <p:cNvPr id="384" name="Google Shape;384;p52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pic>
        <p:nvPicPr>
          <p:cNvPr descr="a cartoon of a blue ball swinging on a string with labtoons.com written on the bottom (Provided by Tenor)" id="385" name="Google Shape;3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4875" y="1751425"/>
            <a:ext cx="4124085" cy="23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promote</a:t>
            </a:r>
            <a:endParaRPr b="1"/>
          </a:p>
        </p:txBody>
      </p:sp>
      <p:pic>
        <p:nvPicPr>
          <p:cNvPr descr="a penguin holding a sign that says clearance sale in front of a walmart store (Provided by Tenor)" id="391" name="Google Shape;3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900" y="2052325"/>
            <a:ext cx="2302200" cy="23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4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abrubt</a:t>
            </a:r>
            <a:endParaRPr b="1"/>
          </a:p>
        </p:txBody>
      </p:sp>
      <p:pic>
        <p:nvPicPr>
          <p:cNvPr descr="sudden laughter (Provided by Tenor)" id="397" name="Google Shape;39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350" y="1701800"/>
            <a:ext cx="2939733" cy="230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s standing on a tiled floor in a room with a couch . (Provided by Tenor)" id="398" name="Google Shape;39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758" y="1977475"/>
            <a:ext cx="2444554" cy="23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rupture</a:t>
            </a:r>
            <a:endParaRPr b="1"/>
          </a:p>
        </p:txBody>
      </p:sp>
      <p:pic>
        <p:nvPicPr>
          <p:cNvPr descr="File:Achilles Tendon Rupture.jpg - Wikimedia Commons" id="404" name="Google Shape;4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8975" y="1667600"/>
            <a:ext cx="2998199" cy="23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6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interrupt</a:t>
            </a:r>
            <a:endParaRPr b="1"/>
          </a:p>
        </p:txBody>
      </p:sp>
      <p:pic>
        <p:nvPicPr>
          <p:cNvPr descr="a man in a suit and tie is sitting at a desk with a child behind him (Provided by Tenor)" id="410" name="Google Shape;4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725" y="1514350"/>
            <a:ext cx="3289120" cy="23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erupt</a:t>
            </a:r>
            <a:endParaRPr b="1"/>
          </a:p>
        </p:txBody>
      </p:sp>
      <p:pic>
        <p:nvPicPr>
          <p:cNvPr descr="a volcano with flames coming out of it 's mouth (Provided by Tenor)" id="416" name="Google Shape;4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275" y="1923913"/>
            <a:ext cx="3202025" cy="16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HOMOPHONE PAIR!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422" name="Google Shape;42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175" y="81350"/>
            <a:ext cx="998825" cy="9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8"/>
          <p:cNvSpPr txBox="1"/>
          <p:nvPr>
            <p:ph idx="1" type="body"/>
          </p:nvPr>
        </p:nvSpPr>
        <p:spPr>
          <a:xfrm>
            <a:off x="311700" y="1230175"/>
            <a:ext cx="8520600" cy="33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broom served the  </a:t>
            </a:r>
            <a:r>
              <a:rPr lang="en"/>
              <a:t>____________________ purpose of sweeping my driveway and fending off aggressive dog.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fencers began their  ____________________.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 will not _________________ with my little brother because I know I’ll get in trouble.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 want to invent a </a:t>
            </a:r>
            <a:r>
              <a:rPr lang="en"/>
              <a:t>____________  </a:t>
            </a:r>
            <a:r>
              <a:rPr lang="en"/>
              <a:t>action washing machine that dries AND irons my clothes.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8"/>
          <p:cNvSpPr txBox="1"/>
          <p:nvPr/>
        </p:nvSpPr>
        <p:spPr>
          <a:xfrm>
            <a:off x="3293925" y="1629475"/>
            <a:ext cx="22275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</a:t>
            </a:r>
            <a:r>
              <a:rPr lang="en" sz="1800">
                <a:solidFill>
                  <a:schemeClr val="dk2"/>
                </a:solidFill>
              </a:rPr>
              <a:t>ual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25" name="Google Shape;425;p58"/>
          <p:cNvSpPr txBox="1"/>
          <p:nvPr/>
        </p:nvSpPr>
        <p:spPr>
          <a:xfrm>
            <a:off x="4027950" y="2256463"/>
            <a:ext cx="17325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duel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26" name="Google Shape;426;p58"/>
          <p:cNvSpPr txBox="1"/>
          <p:nvPr/>
        </p:nvSpPr>
        <p:spPr>
          <a:xfrm>
            <a:off x="1917725" y="2664038"/>
            <a:ext cx="17325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duel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2588350" y="3323613"/>
            <a:ext cx="17325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dual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9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433" name="Google Shape;433;p5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6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Spelling Practice Quiz</a:t>
            </a:r>
            <a:endParaRPr b="1" sz="2920"/>
          </a:p>
        </p:txBody>
      </p:sp>
      <p:sp>
        <p:nvSpPr>
          <p:cNvPr id="439" name="Google Shape;439;p60"/>
          <p:cNvSpPr txBox="1"/>
          <p:nvPr>
            <p:ph idx="1" type="body"/>
          </p:nvPr>
        </p:nvSpPr>
        <p:spPr>
          <a:xfrm>
            <a:off x="311700" y="1152475"/>
            <a:ext cx="8520600" cy="3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10000"/>
          </a:bodyPr>
          <a:lstStyle/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locomotive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rupture 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emotion 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disrupt 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promote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motivate 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erupt 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demote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motion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interrupt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9986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7016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abrupt</a:t>
            </a:r>
            <a:endParaRPr sz="7016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4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HOMOPHONE PAIR!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445" name="Google Shape;44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175" y="81350"/>
            <a:ext cx="998825" cy="9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1"/>
          <p:cNvSpPr txBox="1"/>
          <p:nvPr/>
        </p:nvSpPr>
        <p:spPr>
          <a:xfrm>
            <a:off x="712350" y="1822825"/>
            <a:ext cx="7059000" cy="699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She challenged her rival to a duel.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7" name="Google Shape;447;p61"/>
          <p:cNvSpPr txBox="1"/>
          <p:nvPr/>
        </p:nvSpPr>
        <p:spPr>
          <a:xfrm>
            <a:off x="712350" y="3072775"/>
            <a:ext cx="7059000" cy="699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2. I use a dual purpose shampoo that washes and conditions at the same time.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erupt</a:t>
            </a:r>
            <a:endParaRPr b="1"/>
          </a:p>
        </p:txBody>
      </p:sp>
      <p:sp>
        <p:nvSpPr>
          <p:cNvPr id="80" name="Google Shape;80;p17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The volcano began to </a:t>
            </a:r>
            <a:r>
              <a:rPr b="1" i="1" lang="en" sz="2600">
                <a:solidFill>
                  <a:schemeClr val="dk2"/>
                </a:solidFill>
              </a:rPr>
              <a:t>erupt</a:t>
            </a:r>
            <a:r>
              <a:rPr i="1" lang="en" sz="2600">
                <a:solidFill>
                  <a:schemeClr val="dk2"/>
                </a:solidFill>
              </a:rPr>
              <a:t>, spewing lava and ash into the sky.</a:t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4813375" y="1415850"/>
            <a:ext cx="3850500" cy="2311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2"/>
                </a:solidFill>
              </a:rPr>
              <a:t>Talking Tidbit: </a:t>
            </a:r>
            <a:endParaRPr b="1" sz="2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</a:rPr>
              <a:t>Describe a time when you </a:t>
            </a:r>
            <a:r>
              <a:rPr b="1" lang="en" sz="2800">
                <a:solidFill>
                  <a:schemeClr val="dk2"/>
                </a:solidFill>
              </a:rPr>
              <a:t>erupted </a:t>
            </a:r>
            <a:r>
              <a:rPr lang="en" sz="2800">
                <a:solidFill>
                  <a:schemeClr val="dk2"/>
                </a:solidFill>
              </a:rPr>
              <a:t>with joy.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90100" y="65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(v) To burst out suddenly or explode violently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pic>
        <p:nvPicPr>
          <p:cNvPr descr="a volcano with flames coming out of it 's mouth (Provided by Tenor)"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00" y="1719963"/>
            <a:ext cx="3202025" cy="165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artoon character with a white shirt and tie is making an angry face . (Provided by Tenor)"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275" y="2471000"/>
            <a:ext cx="1898400" cy="10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2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453" name="Google Shape;453;p6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7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Spelling Practice Quiz</a:t>
            </a:r>
            <a:endParaRPr b="1" sz="2920"/>
          </a:p>
        </p:txBody>
      </p:sp>
      <p:sp>
        <p:nvSpPr>
          <p:cNvPr id="459" name="Google Shape;459;p63"/>
          <p:cNvSpPr txBox="1"/>
          <p:nvPr>
            <p:ph idx="1" type="body"/>
          </p:nvPr>
        </p:nvSpPr>
        <p:spPr>
          <a:xfrm>
            <a:off x="311700" y="1152475"/>
            <a:ext cx="8520600" cy="3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interrupt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abrupt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motion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demote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erupt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motivate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promote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disrupt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emotion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rupture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3149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4985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locomotive</a:t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85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4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accent1"/>
                </a:solidFill>
              </a:rPr>
              <a:t>HOMOPHONE PAIR!</a:t>
            </a:r>
            <a:endParaRPr/>
          </a:p>
        </p:txBody>
      </p:sp>
      <p:sp>
        <p:nvSpPr>
          <p:cNvPr id="465" name="Google Shape;465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Write a sentence with each homophone: duel/dual. </a:t>
            </a:r>
            <a:endParaRPr/>
          </a:p>
        </p:txBody>
      </p:sp>
      <p:pic>
        <p:nvPicPr>
          <p:cNvPr id="466" name="Google Shape;46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175" y="81350"/>
            <a:ext cx="998825" cy="9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interrupt</a:t>
            </a:r>
            <a:endParaRPr b="1"/>
          </a:p>
        </p:txBody>
      </p:sp>
      <p:sp>
        <p:nvSpPr>
          <p:cNvPr id="90" name="Google Shape;90;p18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Please do not </a:t>
            </a:r>
            <a:r>
              <a:rPr b="1" i="1" lang="en" sz="2600">
                <a:solidFill>
                  <a:schemeClr val="dk2"/>
                </a:solidFill>
              </a:rPr>
              <a:t>interrupt </a:t>
            </a:r>
            <a:r>
              <a:rPr i="1" lang="en" sz="2600">
                <a:solidFill>
                  <a:schemeClr val="dk2"/>
                </a:solidFill>
              </a:rPr>
              <a:t>your classmates while they are sharing their ideas.</a:t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174000" y="662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(v) To stop or break in on an action or conversation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5544000" y="1095150"/>
            <a:ext cx="3150600" cy="2780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</a:rPr>
              <a:t>Why is it important to avoid </a:t>
            </a:r>
            <a:r>
              <a:rPr b="1" lang="en" sz="2700">
                <a:solidFill>
                  <a:schemeClr val="dk2"/>
                </a:solidFill>
              </a:rPr>
              <a:t>interrupting </a:t>
            </a:r>
            <a:r>
              <a:rPr lang="en" sz="2700">
                <a:solidFill>
                  <a:schemeClr val="dk2"/>
                </a:solidFill>
              </a:rPr>
              <a:t>someone when they are speaking?</a:t>
            </a:r>
            <a:endParaRPr sz="2700">
              <a:solidFill>
                <a:schemeClr val="dk2"/>
              </a:solidFill>
            </a:endParaRPr>
          </a:p>
        </p:txBody>
      </p:sp>
      <p:pic>
        <p:nvPicPr>
          <p:cNvPr descr="a man in a suit and tie is sitting at a desk with a child behind him (Provided by Tenor)"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875" y="1470250"/>
            <a:ext cx="3289120" cy="23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rupture</a:t>
            </a:r>
            <a:endParaRPr b="1"/>
          </a:p>
        </p:txBody>
      </p:sp>
      <p:sp>
        <p:nvSpPr>
          <p:cNvPr id="99" name="Google Shape;99;p19"/>
          <p:cNvSpPr txBox="1"/>
          <p:nvPr/>
        </p:nvSpPr>
        <p:spPr>
          <a:xfrm>
            <a:off x="173875" y="3866975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600">
                <a:solidFill>
                  <a:schemeClr val="dk2"/>
                </a:solidFill>
              </a:rPr>
              <a:t> The </a:t>
            </a:r>
            <a:r>
              <a:rPr b="1" i="1" lang="en" sz="2600">
                <a:solidFill>
                  <a:schemeClr val="dk2"/>
                </a:solidFill>
              </a:rPr>
              <a:t>rupture </a:t>
            </a:r>
            <a:r>
              <a:rPr i="1" lang="en" sz="2600">
                <a:solidFill>
                  <a:schemeClr val="dk2"/>
                </a:solidFill>
              </a:rPr>
              <a:t>in the tire caused it to lose air.</a:t>
            </a:r>
            <a:endParaRPr i="1" sz="2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143275" y="695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(v) to break or burst suddenly; (n) a break or tear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5118675" y="1331313"/>
            <a:ext cx="3341400" cy="2472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What might happen if a water pipe under the street were to </a:t>
            </a:r>
            <a:r>
              <a:rPr b="1" lang="en" sz="2600">
                <a:solidFill>
                  <a:schemeClr val="dk2"/>
                </a:solidFill>
              </a:rPr>
              <a:t>rupture</a:t>
            </a:r>
            <a:r>
              <a:rPr lang="en" sz="2600">
                <a:solidFill>
                  <a:schemeClr val="dk2"/>
                </a:solidFill>
              </a:rPr>
              <a:t>?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descr="File:Achilles Tendon Rupture.jpg - Wikimedia Commons"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00" y="1331325"/>
            <a:ext cx="2998199" cy="23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2809150" y="2641675"/>
            <a:ext cx="1174200" cy="942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rupture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abrupt</a:t>
            </a:r>
            <a:endParaRPr b="1"/>
          </a:p>
        </p:txBody>
      </p:sp>
      <p:sp>
        <p:nvSpPr>
          <p:cNvPr id="109" name="Google Shape;109;p20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The weather took an </a:t>
            </a:r>
            <a:r>
              <a:rPr b="1" i="1" lang="en" sz="2600">
                <a:solidFill>
                  <a:schemeClr val="dk2"/>
                </a:solidFill>
              </a:rPr>
              <a:t>abrupt </a:t>
            </a:r>
            <a:r>
              <a:rPr i="1" lang="en" sz="2600">
                <a:solidFill>
                  <a:schemeClr val="dk2"/>
                </a:solidFill>
              </a:rPr>
              <a:t>turn, and suddenly it started to snow.</a:t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143275" y="695550"/>
            <a:ext cx="544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(adj) sudden or unexpected 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pic>
        <p:nvPicPr>
          <p:cNvPr descr="sudden laughter (Provided by Tenor)"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0650"/>
            <a:ext cx="2939733" cy="230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s standing on a tiled floor in a room with a couch . (Provided by Tenor)"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533" y="1420650"/>
            <a:ext cx="2444554" cy="23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5887725" y="504425"/>
            <a:ext cx="3076200" cy="3175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</a:rPr>
              <a:t>Describe a time when an </a:t>
            </a:r>
            <a:r>
              <a:rPr b="1" lang="en" sz="2700">
                <a:solidFill>
                  <a:schemeClr val="dk2"/>
                </a:solidFill>
              </a:rPr>
              <a:t>abrupt </a:t>
            </a:r>
            <a:r>
              <a:rPr lang="en" sz="2700">
                <a:solidFill>
                  <a:schemeClr val="dk2"/>
                </a:solidFill>
              </a:rPr>
              <a:t>change surprised you. How did you handle it?</a:t>
            </a:r>
            <a:endParaRPr sz="2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disrupt</a:t>
            </a:r>
            <a:endParaRPr b="1"/>
          </a:p>
        </p:txBody>
      </p:sp>
      <p:sp>
        <p:nvSpPr>
          <p:cNvPr id="119" name="Google Shape;119;p21"/>
          <p:cNvSpPr txBox="1"/>
          <p:nvPr/>
        </p:nvSpPr>
        <p:spPr>
          <a:xfrm>
            <a:off x="204600" y="3875250"/>
            <a:ext cx="8459400" cy="97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dk2"/>
                </a:solidFill>
              </a:rPr>
              <a:t>What are some ways that construction work can </a:t>
            </a:r>
            <a:r>
              <a:rPr b="1" i="1" lang="en" sz="2600">
                <a:solidFill>
                  <a:schemeClr val="dk2"/>
                </a:solidFill>
              </a:rPr>
              <a:t>disrupt </a:t>
            </a:r>
            <a:r>
              <a:rPr i="1" lang="en" sz="2600">
                <a:solidFill>
                  <a:schemeClr val="dk2"/>
                </a:solidFill>
              </a:rPr>
              <a:t>daily life in a neighborhood?</a:t>
            </a:r>
            <a:endParaRPr i="1" sz="2600">
              <a:solidFill>
                <a:schemeClr val="dk2"/>
              </a:solidFill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174000" y="633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(v)  To interrupt a process or normal order of something 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5862750" y="1508100"/>
            <a:ext cx="2883900" cy="2101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</a:rPr>
              <a:t>Talking Tidbit</a:t>
            </a:r>
            <a:endParaRPr b="1" sz="2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</a:rPr>
              <a:t>How has social media </a:t>
            </a:r>
            <a:r>
              <a:rPr b="1" lang="en" sz="2200">
                <a:solidFill>
                  <a:schemeClr val="dk2"/>
                </a:solidFill>
              </a:rPr>
              <a:t>disrupted</a:t>
            </a:r>
            <a:r>
              <a:rPr lang="en" sz="2200">
                <a:solidFill>
                  <a:schemeClr val="dk2"/>
                </a:solidFill>
              </a:rPr>
              <a:t> the way people spend their time?</a:t>
            </a:r>
            <a:endParaRPr sz="2200">
              <a:solidFill>
                <a:schemeClr val="dk2"/>
              </a:solidFill>
            </a:endParaRPr>
          </a:p>
        </p:txBody>
      </p:sp>
      <p:pic>
        <p:nvPicPr>
          <p:cNvPr descr="a cartoon character is walking while looking at a cell phone with the words social media written on the bottom (Provided by Tenor)"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125" y="1317150"/>
            <a:ext cx="2364350" cy="23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