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4B79B95-5114-4CEC-9690-445D10F1F52B}">
  <a:tblStyle styleId="{44B79B95-5114-4CEC-9690-445D10F1F5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slide" Target="slides/slide4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 that this is a 4-day week. 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94fc70543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194fc70543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71086bbd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d71086bbd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31be382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31be382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9dd03ca1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9dd03ca1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ee9fda75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0ee9fda75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283bf5a7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283bf5a7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283bf5a7f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283bf5a7f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e3463a7a3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e3463a7a3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a5091b5b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0a5091b5b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83bf5a7f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283bf5a7f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0b6c77d0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0b6c77d0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283bf5a7f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283bf5a7f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22913323f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22913323f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283bf5a7f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283bf5a7f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ffa14a669e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ffa14a669e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ffa14a669e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ffa14a669e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48e73094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48e73094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ffa14a669e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ffa14a669e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a48e73094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a48e73094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a48e73094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a48e73094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48e73094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a48e73094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0b6c77d0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0b6c77d0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e3463a7a3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e3463a7a3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ebf3786fe7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ebf3786fe7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94fc70543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194fc70543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0ee9fda75b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0ee9fda75b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0ee9fda75b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0ee9fda75b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0ee9fda75b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0ee9fda75b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0ee9fda75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0ee9fda75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94fc70543_1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194fc70543_1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48e73094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a48e73094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0ee9fda75b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0ee9fda75b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bfb52f30f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bfb52f30f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0ee9fda75b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0ee9fda75b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0ee9fda75b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0ee9fda75b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0ee9fda75b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0ee9fda75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1327367f8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1327367f8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28de2acc0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28de2acc0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94fc70543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194fc70543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94fc70543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194fc70543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194fc7054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194fc7054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94fc70543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94fc70543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94fc70543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194fc70543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gif"/><Relationship Id="rId4" Type="http://schemas.openxmlformats.org/officeDocument/2006/relationships/hyperlink" Target="http://www.youtube.com/watch?v=LZ055ilIiN4" TargetMode="External"/><Relationship Id="rId5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gif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gif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2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4th Grade Word Study: Cycle 12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type="title"/>
          </p:nvPr>
        </p:nvSpPr>
        <p:spPr>
          <a:xfrm>
            <a:off x="311700" y="15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</a:rPr>
              <a:t>dict</a:t>
            </a:r>
            <a:r>
              <a:rPr b="1" lang="en">
                <a:solidFill>
                  <a:srgbClr val="0000FF"/>
                </a:solidFill>
              </a:rPr>
              <a:t>ion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340050" y="3972425"/>
            <a:ext cx="8261100" cy="945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Langston Hughes used powerful </a:t>
            </a:r>
            <a:r>
              <a:rPr b="1" lang="en" sz="2500">
                <a:solidFill>
                  <a:schemeClr val="dk2"/>
                </a:solidFill>
              </a:rPr>
              <a:t>diction</a:t>
            </a:r>
            <a:r>
              <a:rPr lang="en" sz="2500">
                <a:solidFill>
                  <a:schemeClr val="dk2"/>
                </a:solidFill>
              </a:rPr>
              <a:t> to picture strong images in the minds of his readers.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5872875" y="1452350"/>
            <a:ext cx="2728200" cy="2453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    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How does Amanda Gorman display strong </a:t>
            </a:r>
            <a:r>
              <a:rPr b="1" lang="en" sz="1600">
                <a:solidFill>
                  <a:schemeClr val="dk2"/>
                </a:solidFill>
              </a:rPr>
              <a:t>diction</a:t>
            </a:r>
            <a:r>
              <a:rPr lang="en" sz="1600">
                <a:solidFill>
                  <a:schemeClr val="dk2"/>
                </a:solidFill>
              </a:rPr>
              <a:t> both in her poem and in her </a:t>
            </a:r>
            <a:r>
              <a:rPr lang="en" sz="1600">
                <a:solidFill>
                  <a:schemeClr val="dk2"/>
                </a:solidFill>
              </a:rPr>
              <a:t>presentation</a:t>
            </a:r>
            <a:r>
              <a:rPr lang="en" sz="1600">
                <a:solidFill>
                  <a:schemeClr val="dk2"/>
                </a:solidFill>
              </a:rPr>
              <a:t> of the poem?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Why is it important to use clear diction during a class discussion?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340050" y="626450"/>
            <a:ext cx="8261100" cy="673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(n) choice of words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(n) clear and specific pronunciation of words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descr="a cartoon of a woman with a quote that says we will not march back to what was (Provided by Tenor)"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52350"/>
            <a:ext cx="2367675" cy="2367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nda Gorman, a 22-year-old poet, read an original work at President Joe Biden’s inauguration on Jan. 20.&#10;&#10;After Biden was sworn in as the nation’s 46th president, Gorman read “The Hill We Climb,” building on a tradition of poets -- including Robert Frost, Maya Angelou, Elizabeth Alexander and Richard Blanco -- who have read for incoming Democratic presidents. Gorman is the youngest of these inaugural poets to offer her verse.&#10;&#10;More poetry coverage from PBS NewsHour here: https://www.pbs.org/newshour/tag/poetry&#10;&#10;Stream your PBS favorites with the PBS app: https://to.pbs.org/2Jb8twG&#10;Find more from PBS NewsHour at https://www.pbs.org/newshour&#10;Subscribe to our YouTube channel: https://bit.ly/2HfsCD6&#10;&#10;Follow us:&#10;Facebook: http://www.pbs.org/newshour&#10;Twitter: http://www.twitter.com/newshour&#10;Instagram: http://www.instagram.com/newshour&#10;&#10;Subscribe:&#10;PBS NewsHour podcasts: https://www.pbs.org/newshour/podcasts&#10;Newsletters: https://www.pbs.org/newshour/subscribe" id="170" name="Google Shape;170;p22" title="WATCH: Amanda Gorman reads inauguration poem, 'The Hill We Climb'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2475" y="1452350"/>
            <a:ext cx="3048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6001875" y="54525"/>
            <a:ext cx="2775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dict = to say or speak!</a:t>
            </a:r>
            <a:endParaRPr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311700" y="155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vale</a:t>
            </a:r>
            <a:r>
              <a:rPr b="1" lang="en" u="sng">
                <a:solidFill>
                  <a:srgbClr val="0000FF"/>
                </a:solidFill>
              </a:rPr>
              <a:t>dict</a:t>
            </a:r>
            <a:r>
              <a:rPr b="1" lang="en">
                <a:solidFill>
                  <a:srgbClr val="0000FF"/>
                </a:solidFill>
              </a:rPr>
              <a:t>orian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340050" y="626450"/>
            <a:ext cx="8261100" cy="1095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(n) the student usually having the highest grades in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a graduating class who usually (but not always) delivers a speech at graduation.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b="0" l="0" r="17938" t="11940"/>
          <a:stretch/>
        </p:blipFill>
        <p:spPr>
          <a:xfrm>
            <a:off x="5418900" y="1877800"/>
            <a:ext cx="3182249" cy="30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2600" y="1912600"/>
            <a:ext cx="2180150" cy="145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425" y="1877800"/>
            <a:ext cx="2279525" cy="15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340050" y="3607225"/>
            <a:ext cx="4432800" cy="1248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The </a:t>
            </a:r>
            <a:r>
              <a:rPr b="1" lang="en" sz="2500">
                <a:solidFill>
                  <a:schemeClr val="dk2"/>
                </a:solidFill>
              </a:rPr>
              <a:t>valedictorian</a:t>
            </a:r>
            <a:r>
              <a:rPr lang="en" sz="2500">
                <a:solidFill>
                  <a:schemeClr val="dk2"/>
                </a:solidFill>
              </a:rPr>
              <a:t>'s list of after school clubs was also impressive.  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5007725" y="1975975"/>
            <a:ext cx="1771500" cy="2639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might you need to do to become the </a:t>
            </a:r>
            <a:r>
              <a:rPr b="1" lang="en" sz="1800">
                <a:solidFill>
                  <a:schemeClr val="dk2"/>
                </a:solidFill>
              </a:rPr>
              <a:t>valedictorian </a:t>
            </a:r>
            <a:r>
              <a:rPr lang="en" sz="1800">
                <a:solidFill>
                  <a:schemeClr val="dk2"/>
                </a:solidFill>
              </a:rPr>
              <a:t>of your high school</a:t>
            </a:r>
            <a:r>
              <a:rPr lang="en" sz="1800">
                <a:solidFill>
                  <a:schemeClr val="dk2"/>
                </a:solidFill>
              </a:rPr>
              <a:t>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6020675" y="132000"/>
            <a:ext cx="2775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dict = to say or speak!</a:t>
            </a:r>
            <a:endParaRPr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189" name="Google Shape;189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2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368850" y="219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355">
                <a:solidFill>
                  <a:schemeClr val="dk2"/>
                </a:solidFill>
              </a:rPr>
              <a:t>Review! </a:t>
            </a:r>
            <a:r>
              <a:rPr b="1" lang="en" sz="2355">
                <a:solidFill>
                  <a:schemeClr val="dk2"/>
                </a:solidFill>
              </a:rPr>
              <a:t>What’s a pronoun? </a:t>
            </a:r>
            <a:r>
              <a:rPr b="1" lang="en" sz="2355">
                <a:solidFill>
                  <a:schemeClr val="dk2"/>
                </a:solidFill>
              </a:rPr>
              <a:t>What’s an a</a:t>
            </a:r>
            <a:r>
              <a:rPr b="1" lang="en" sz="2355">
                <a:solidFill>
                  <a:schemeClr val="dk2"/>
                </a:solidFill>
              </a:rPr>
              <a:t>ntecedent</a:t>
            </a:r>
            <a:r>
              <a:rPr b="1" lang="en" sz="2355">
                <a:solidFill>
                  <a:schemeClr val="dk2"/>
                </a:solidFill>
              </a:rPr>
              <a:t>?</a:t>
            </a:r>
            <a:endParaRPr b="1" sz="3355"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368850" y="1075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Bud is the main character in Bud, Not Buddy, and he is hilarious. </a:t>
            </a:r>
            <a:endParaRPr b="1" sz="15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196" name="Google Shape;196;p25"/>
          <p:cNvSpPr txBox="1"/>
          <p:nvPr/>
        </p:nvSpPr>
        <p:spPr>
          <a:xfrm>
            <a:off x="3738075" y="2821025"/>
            <a:ext cx="1380900" cy="4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7" name="Google Shape;197;p25"/>
          <p:cNvSpPr/>
          <p:nvPr/>
        </p:nvSpPr>
        <p:spPr>
          <a:xfrm flipH="1">
            <a:off x="603250" y="1823400"/>
            <a:ext cx="4261800" cy="5541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0836" name="adj5"/>
            </a:avLst>
          </a:prstGeom>
          <a:solidFill>
            <a:srgbClr val="059AA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5"/>
          <p:cNvSpPr txBox="1"/>
          <p:nvPr/>
        </p:nvSpPr>
        <p:spPr>
          <a:xfrm>
            <a:off x="1280100" y="3409125"/>
            <a:ext cx="6698100" cy="739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An </a:t>
            </a:r>
            <a:r>
              <a:rPr lang="en" sz="1800">
                <a:solidFill>
                  <a:schemeClr val="dk2"/>
                </a:solidFill>
                <a:highlight>
                  <a:srgbClr val="D5A6BD"/>
                </a:highlight>
              </a:rPr>
              <a:t>antecedent</a:t>
            </a:r>
            <a:r>
              <a:rPr lang="en" sz="1800">
                <a:solidFill>
                  <a:schemeClr val="dk2"/>
                </a:solidFill>
              </a:rPr>
              <a:t> is the noun or noun phrase that a pronoun refers to or replaces in a sentence.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522425" y="1075350"/>
            <a:ext cx="7949400" cy="572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 </a:t>
            </a:r>
            <a:r>
              <a:rPr lang="en">
                <a:solidFill>
                  <a:schemeClr val="dk2"/>
                </a:solidFill>
                <a:highlight>
                  <a:srgbClr val="A2C4C9"/>
                </a:highlight>
              </a:rPr>
              <a:t>pronoun</a:t>
            </a:r>
            <a:r>
              <a:rPr lang="en">
                <a:solidFill>
                  <a:schemeClr val="dk2"/>
                </a:solidFill>
              </a:rPr>
              <a:t> is a word that replaces a noun in a sentence. Pronouns help avoid repetition and make sentences smoother.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442875" y="2377500"/>
            <a:ext cx="411000" cy="233100"/>
          </a:xfrm>
          <a:prstGeom prst="rect">
            <a:avLst/>
          </a:prstGeom>
          <a:noFill/>
          <a:ln cap="flat" cmpd="sng" w="9525">
            <a:solidFill>
              <a:srgbClr val="D41DF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>
            <p:ph type="title"/>
          </p:nvPr>
        </p:nvSpPr>
        <p:spPr>
          <a:xfrm>
            <a:off x="368850" y="219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55">
                <a:solidFill>
                  <a:schemeClr val="dk2"/>
                </a:solidFill>
              </a:rPr>
              <a:t>Possessive Pronouns </a:t>
            </a:r>
            <a:endParaRPr b="1" sz="2355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355">
              <a:solidFill>
                <a:schemeClr val="dk2"/>
              </a:solidFill>
            </a:endParaRPr>
          </a:p>
        </p:txBody>
      </p:sp>
      <p:sp>
        <p:nvSpPr>
          <p:cNvPr id="206" name="Google Shape;206;p26"/>
          <p:cNvSpPr txBox="1"/>
          <p:nvPr>
            <p:ph idx="1" type="body"/>
          </p:nvPr>
        </p:nvSpPr>
        <p:spPr>
          <a:xfrm>
            <a:off x="368850" y="1000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/>
              <a:t>type of pronoun used to show ownership or possession. </a:t>
            </a:r>
            <a:endParaRPr b="1"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/>
              <a:t>replace possessive </a:t>
            </a:r>
            <a:r>
              <a:rPr b="1" lang="en" sz="2100"/>
              <a:t>nouns</a:t>
            </a:r>
            <a:r>
              <a:rPr b="1" lang="en" sz="2100"/>
              <a:t> to show that something belongs to someone or something, without repeating the same noun.</a:t>
            </a:r>
            <a:endParaRPr b="1"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b="1" lang="en" sz="2100"/>
              <a:t>For example:</a:t>
            </a:r>
            <a:endParaRPr b="1" sz="2100"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b="1" lang="en" sz="2100"/>
              <a:t>The book is mine.</a:t>
            </a:r>
            <a:endParaRPr b="1" sz="2100"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b="1" lang="en" sz="2100"/>
              <a:t>The soccer ball is his. </a:t>
            </a:r>
            <a:endParaRPr b="1" sz="2100"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b="1" lang="en" sz="2100"/>
              <a:t>The</a:t>
            </a:r>
            <a:r>
              <a:rPr b="1" lang="en" sz="2100"/>
              <a:t> desks are theirs. </a:t>
            </a:r>
            <a:endParaRPr b="1" sz="21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sp>
        <p:nvSpPr>
          <p:cNvPr id="207" name="Google Shape;207;p26"/>
          <p:cNvSpPr txBox="1"/>
          <p:nvPr/>
        </p:nvSpPr>
        <p:spPr>
          <a:xfrm>
            <a:off x="3406850" y="2484325"/>
            <a:ext cx="836700" cy="319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4095875" y="2804125"/>
            <a:ext cx="679200" cy="241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3625500" y="3154075"/>
            <a:ext cx="946500" cy="319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Pronoun Chart | Subject pronouns Object pronouns Possessive … | Flickr" id="210" name="Google Shape;210;p26"/>
          <p:cNvPicPr preferRelativeResize="0"/>
          <p:nvPr/>
        </p:nvPicPr>
        <p:blipFill rotWithShape="1">
          <a:blip r:embed="rId3">
            <a:alphaModFix/>
          </a:blip>
          <a:srcRect b="0" l="54522" r="25161" t="0"/>
          <a:stretch/>
        </p:blipFill>
        <p:spPr>
          <a:xfrm>
            <a:off x="5683025" y="2104150"/>
            <a:ext cx="577924" cy="21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3631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355">
                <a:solidFill>
                  <a:schemeClr val="dk2"/>
                </a:solidFill>
              </a:rPr>
              <a:t>Pronouns: </a:t>
            </a:r>
            <a:r>
              <a:rPr b="1" lang="en" sz="2355">
                <a:solidFill>
                  <a:schemeClr val="dk2"/>
                </a:solidFill>
              </a:rPr>
              <a:t>This vs. That </a:t>
            </a:r>
            <a:endParaRPr b="1" sz="2355">
              <a:solidFill>
                <a:schemeClr val="dk2"/>
              </a:solidFill>
            </a:endParaRPr>
          </a:p>
        </p:txBody>
      </p:sp>
      <p:pic>
        <p:nvPicPr>
          <p:cNvPr id="216" name="Google Shape;2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75" y="1348075"/>
            <a:ext cx="3590925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2562275" y="2733550"/>
            <a:ext cx="1352100" cy="937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is a shaded dot.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325" y="3822325"/>
            <a:ext cx="557375" cy="521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3850" y="1222725"/>
            <a:ext cx="15240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6686025" y="3027925"/>
            <a:ext cx="1984500" cy="794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That is also a shaded dot.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363088" y="1576675"/>
            <a:ext cx="33753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this </a:t>
            </a:r>
            <a:r>
              <a:rPr lang="en" sz="1800">
                <a:solidFill>
                  <a:schemeClr val="dk2"/>
                </a:solidFill>
              </a:rPr>
              <a:t>for close-by singular objects.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4832400" y="1199700"/>
            <a:ext cx="25236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that </a:t>
            </a:r>
            <a:r>
              <a:rPr lang="en" sz="1800">
                <a:solidFill>
                  <a:schemeClr val="dk2"/>
                </a:solidFill>
              </a:rPr>
              <a:t>for singular objects that are farther away.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3" name="Google Shape;223;p27"/>
          <p:cNvSpPr txBox="1"/>
          <p:nvPr>
            <p:ph idx="1" type="body"/>
          </p:nvPr>
        </p:nvSpPr>
        <p:spPr>
          <a:xfrm>
            <a:off x="4883800" y="1154550"/>
            <a:ext cx="3999900" cy="34638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24" name="Google Shape;224;p27"/>
          <p:cNvSpPr txBox="1"/>
          <p:nvPr/>
        </p:nvSpPr>
        <p:spPr>
          <a:xfrm>
            <a:off x="1853175" y="3839775"/>
            <a:ext cx="1125300" cy="26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2005575" y="3992175"/>
            <a:ext cx="1125300" cy="26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2157975" y="4144575"/>
            <a:ext cx="1125300" cy="26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5011125" y="4047775"/>
            <a:ext cx="425400" cy="20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271950" y="1149900"/>
            <a:ext cx="4195500" cy="3473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/>
          <p:nvPr/>
        </p:nvSpPr>
        <p:spPr>
          <a:xfrm>
            <a:off x="5017675" y="1046075"/>
            <a:ext cx="4086900" cy="3543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8"/>
          <p:cNvSpPr txBox="1"/>
          <p:nvPr>
            <p:ph type="title"/>
          </p:nvPr>
        </p:nvSpPr>
        <p:spPr>
          <a:xfrm>
            <a:off x="353650" y="47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355">
                <a:solidFill>
                  <a:schemeClr val="dk2"/>
                </a:solidFill>
              </a:rPr>
              <a:t>Pronouns:</a:t>
            </a:r>
            <a:r>
              <a:rPr b="1" lang="en" sz="2355">
                <a:solidFill>
                  <a:schemeClr val="dk2"/>
                </a:solidFill>
              </a:rPr>
              <a:t>These vs.</a:t>
            </a:r>
            <a:r>
              <a:rPr b="1" lang="en" sz="2355">
                <a:solidFill>
                  <a:schemeClr val="dk2"/>
                </a:solidFill>
              </a:rPr>
              <a:t> Those?</a:t>
            </a:r>
            <a:endParaRPr b="1" sz="2355">
              <a:solidFill>
                <a:schemeClr val="dk2"/>
              </a:solidFill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315813" y="1151200"/>
            <a:ext cx="33753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these </a:t>
            </a:r>
            <a:r>
              <a:rPr lang="en" sz="1800">
                <a:solidFill>
                  <a:schemeClr val="dk2"/>
                </a:solidFill>
              </a:rPr>
              <a:t>for close-by </a:t>
            </a:r>
            <a:r>
              <a:rPr b="1" lang="en" sz="1800">
                <a:solidFill>
                  <a:schemeClr val="dk2"/>
                </a:solidFill>
              </a:rPr>
              <a:t>plural </a:t>
            </a:r>
            <a:r>
              <a:rPr lang="en" sz="1800">
                <a:solidFill>
                  <a:schemeClr val="dk2"/>
                </a:solidFill>
              </a:rPr>
              <a:t>objects.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6" name="Google Shape;236;p28"/>
          <p:cNvSpPr txBox="1"/>
          <p:nvPr/>
        </p:nvSpPr>
        <p:spPr>
          <a:xfrm>
            <a:off x="5073575" y="1079975"/>
            <a:ext cx="38007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those </a:t>
            </a:r>
            <a:r>
              <a:rPr lang="en" sz="1800">
                <a:solidFill>
                  <a:schemeClr val="dk2"/>
                </a:solidFill>
              </a:rPr>
              <a:t>for </a:t>
            </a:r>
            <a:r>
              <a:rPr b="1" lang="en" sz="1800">
                <a:solidFill>
                  <a:schemeClr val="dk2"/>
                </a:solidFill>
              </a:rPr>
              <a:t>plural </a:t>
            </a:r>
            <a:r>
              <a:rPr lang="en" sz="1800">
                <a:solidFill>
                  <a:schemeClr val="dk2"/>
                </a:solidFill>
              </a:rPr>
              <a:t>objects that are farther away.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a woman in a white dress is smelling a bouquet of white flowers (Provided by Tenor)" id="237" name="Google Shape;2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425" y="2051777"/>
            <a:ext cx="2737800" cy="155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/>
          <p:nvPr/>
        </p:nvSpPr>
        <p:spPr>
          <a:xfrm>
            <a:off x="607700" y="3689950"/>
            <a:ext cx="30963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These </a:t>
            </a:r>
            <a:r>
              <a:rPr lang="en" sz="1800">
                <a:solidFill>
                  <a:schemeClr val="dk2"/>
                </a:solidFill>
              </a:rPr>
              <a:t>are lovely flowers.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9" name="Google Shape;2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825" y="1958530"/>
            <a:ext cx="3038500" cy="22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7681175" y="1880825"/>
            <a:ext cx="2649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?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271925" y="1079975"/>
            <a:ext cx="4086900" cy="3509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247" name="Google Shape;247;p2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3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253" name="Google Shape;253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4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title"/>
          </p:nvPr>
        </p:nvSpPr>
        <p:spPr>
          <a:xfrm>
            <a:off x="3631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355">
                <a:solidFill>
                  <a:schemeClr val="dk2"/>
                </a:solidFill>
              </a:rPr>
              <a:t>Pronouns:</a:t>
            </a:r>
            <a:r>
              <a:rPr b="1" lang="en" sz="2355">
                <a:solidFill>
                  <a:schemeClr val="dk2"/>
                </a:solidFill>
              </a:rPr>
              <a:t>This vs. That</a:t>
            </a:r>
            <a:endParaRPr b="1" sz="2355">
              <a:solidFill>
                <a:schemeClr val="dk2"/>
              </a:solidFill>
            </a:endParaRPr>
          </a:p>
        </p:txBody>
      </p:sp>
      <p:pic>
        <p:nvPicPr>
          <p:cNvPr id="259" name="Google Shape;2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75" y="1348075"/>
            <a:ext cx="3590925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/>
          <p:nvPr/>
        </p:nvSpPr>
        <p:spPr>
          <a:xfrm>
            <a:off x="2562275" y="2733550"/>
            <a:ext cx="1352100" cy="937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is a shaded dot.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325" y="3822325"/>
            <a:ext cx="557375" cy="521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3850" y="1222725"/>
            <a:ext cx="15240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 txBox="1"/>
          <p:nvPr/>
        </p:nvSpPr>
        <p:spPr>
          <a:xfrm>
            <a:off x="6686025" y="3027925"/>
            <a:ext cx="1984500" cy="794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That is also a shaded dot.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4" name="Google Shape;264;p31"/>
          <p:cNvSpPr txBox="1"/>
          <p:nvPr/>
        </p:nvSpPr>
        <p:spPr>
          <a:xfrm>
            <a:off x="363088" y="1576675"/>
            <a:ext cx="33753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this </a:t>
            </a:r>
            <a:r>
              <a:rPr lang="en" sz="1800">
                <a:solidFill>
                  <a:schemeClr val="dk2"/>
                </a:solidFill>
              </a:rPr>
              <a:t>for close-by singular objects.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5" name="Google Shape;265;p31"/>
          <p:cNvSpPr txBox="1"/>
          <p:nvPr/>
        </p:nvSpPr>
        <p:spPr>
          <a:xfrm>
            <a:off x="4832400" y="1199700"/>
            <a:ext cx="25236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that </a:t>
            </a:r>
            <a:r>
              <a:rPr lang="en" sz="1800">
                <a:solidFill>
                  <a:schemeClr val="dk2"/>
                </a:solidFill>
              </a:rPr>
              <a:t>for singular objects that are farther away.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6" name="Google Shape;266;p31"/>
          <p:cNvSpPr txBox="1"/>
          <p:nvPr>
            <p:ph idx="1" type="body"/>
          </p:nvPr>
        </p:nvSpPr>
        <p:spPr>
          <a:xfrm>
            <a:off x="4883800" y="1154550"/>
            <a:ext cx="3999900" cy="34638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1"/>
          <p:cNvSpPr txBox="1"/>
          <p:nvPr>
            <p:ph idx="2" type="body"/>
          </p:nvPr>
        </p:nvSpPr>
        <p:spPr>
          <a:xfrm>
            <a:off x="203200" y="1154550"/>
            <a:ext cx="3999900" cy="3546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"/>
          <p:cNvSpPr txBox="1"/>
          <p:nvPr/>
        </p:nvSpPr>
        <p:spPr>
          <a:xfrm>
            <a:off x="1853175" y="3839775"/>
            <a:ext cx="1125300" cy="26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2005575" y="3992175"/>
            <a:ext cx="1125300" cy="26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0" name="Google Shape;270;p31"/>
          <p:cNvSpPr txBox="1"/>
          <p:nvPr/>
        </p:nvSpPr>
        <p:spPr>
          <a:xfrm>
            <a:off x="2157975" y="4144575"/>
            <a:ext cx="1125300" cy="26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1" name="Google Shape;271;p31"/>
          <p:cNvSpPr txBox="1"/>
          <p:nvPr/>
        </p:nvSpPr>
        <p:spPr>
          <a:xfrm>
            <a:off x="5011125" y="4047775"/>
            <a:ext cx="425400" cy="20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1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>
            <p:ph type="title"/>
          </p:nvPr>
        </p:nvSpPr>
        <p:spPr>
          <a:xfrm>
            <a:off x="353650" y="47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355">
                <a:solidFill>
                  <a:schemeClr val="dk2"/>
                </a:solidFill>
              </a:rPr>
              <a:t>Pronouns:</a:t>
            </a:r>
            <a:r>
              <a:rPr b="1" lang="en" sz="2355">
                <a:solidFill>
                  <a:schemeClr val="dk2"/>
                </a:solidFill>
              </a:rPr>
              <a:t>These vs. Those </a:t>
            </a:r>
            <a:endParaRPr b="1" sz="2355">
              <a:solidFill>
                <a:schemeClr val="dk2"/>
              </a:solidFill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353638" y="1046075"/>
            <a:ext cx="33753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these </a:t>
            </a:r>
            <a:r>
              <a:rPr lang="en" sz="1800">
                <a:solidFill>
                  <a:schemeClr val="dk2"/>
                </a:solidFill>
              </a:rPr>
              <a:t>for close-by </a:t>
            </a:r>
            <a:r>
              <a:rPr b="1" lang="en" sz="1800">
                <a:solidFill>
                  <a:schemeClr val="dk2"/>
                </a:solidFill>
              </a:rPr>
              <a:t>plural </a:t>
            </a:r>
            <a:r>
              <a:rPr lang="en" sz="1800">
                <a:solidFill>
                  <a:schemeClr val="dk2"/>
                </a:solidFill>
              </a:rPr>
              <a:t>objects.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5541800" y="910200"/>
            <a:ext cx="25236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Use </a:t>
            </a:r>
            <a:r>
              <a:rPr b="1" i="1" lang="en" sz="1800">
                <a:solidFill>
                  <a:schemeClr val="dk2"/>
                </a:solidFill>
              </a:rPr>
              <a:t>those </a:t>
            </a:r>
            <a:r>
              <a:rPr lang="en" sz="1800">
                <a:solidFill>
                  <a:schemeClr val="dk2"/>
                </a:solidFill>
              </a:rPr>
              <a:t>for </a:t>
            </a:r>
            <a:r>
              <a:rPr b="1" lang="en" sz="1800">
                <a:solidFill>
                  <a:schemeClr val="dk2"/>
                </a:solidFill>
              </a:rPr>
              <a:t>plural </a:t>
            </a:r>
            <a:r>
              <a:rPr lang="en" sz="1800">
                <a:solidFill>
                  <a:schemeClr val="dk2"/>
                </a:solidFill>
              </a:rPr>
              <a:t>objects that are farther away.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9" name="Google Shape;279;p32"/>
          <p:cNvSpPr txBox="1"/>
          <p:nvPr>
            <p:ph idx="1" type="body"/>
          </p:nvPr>
        </p:nvSpPr>
        <p:spPr>
          <a:xfrm>
            <a:off x="4803650" y="1884600"/>
            <a:ext cx="3999900" cy="2949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2"/>
          <p:cNvSpPr txBox="1"/>
          <p:nvPr>
            <p:ph idx="2" type="body"/>
          </p:nvPr>
        </p:nvSpPr>
        <p:spPr>
          <a:xfrm>
            <a:off x="155900" y="1950175"/>
            <a:ext cx="3999900" cy="2949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 woman in a white dress is smelling a bouquet of white flowers (Provided by Tenor)" id="281" name="Google Shape;2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425" y="2051777"/>
            <a:ext cx="2737800" cy="155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 txBox="1"/>
          <p:nvPr/>
        </p:nvSpPr>
        <p:spPr>
          <a:xfrm>
            <a:off x="607700" y="3689950"/>
            <a:ext cx="30963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These </a:t>
            </a:r>
            <a:r>
              <a:rPr lang="en" sz="1800">
                <a:solidFill>
                  <a:schemeClr val="dk2"/>
                </a:solidFill>
              </a:rPr>
              <a:t>are lovely flowers.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83" name="Google Shape;2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0325" y="2051763"/>
            <a:ext cx="2177400" cy="163094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 txBox="1"/>
          <p:nvPr/>
        </p:nvSpPr>
        <p:spPr>
          <a:xfrm>
            <a:off x="7090675" y="2003925"/>
            <a:ext cx="2649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?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>
            <p:ph type="title"/>
          </p:nvPr>
        </p:nvSpPr>
        <p:spPr>
          <a:xfrm>
            <a:off x="226625" y="150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55">
                <a:solidFill>
                  <a:schemeClr val="dk2"/>
                </a:solidFill>
              </a:rPr>
              <a:t>Adjectives:</a:t>
            </a:r>
            <a:r>
              <a:rPr b="1" lang="en" sz="2420"/>
              <a:t>This/That/These/Those</a:t>
            </a:r>
            <a:endParaRPr b="1" sz="26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620"/>
          </a:p>
        </p:txBody>
      </p:sp>
      <p:sp>
        <p:nvSpPr>
          <p:cNvPr id="290" name="Google Shape;290;p33"/>
          <p:cNvSpPr txBox="1"/>
          <p:nvPr/>
        </p:nvSpPr>
        <p:spPr>
          <a:xfrm>
            <a:off x="5426550" y="2705175"/>
            <a:ext cx="96900" cy="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1" name="Google Shape;291;p33"/>
          <p:cNvSpPr/>
          <p:nvPr/>
        </p:nvSpPr>
        <p:spPr>
          <a:xfrm>
            <a:off x="4526850" y="3919650"/>
            <a:ext cx="16524" cy="33102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3"/>
          <p:cNvSpPr txBox="1"/>
          <p:nvPr/>
        </p:nvSpPr>
        <p:spPr>
          <a:xfrm>
            <a:off x="359775" y="652800"/>
            <a:ext cx="8178600" cy="4289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We can use </a:t>
            </a:r>
            <a:r>
              <a:rPr b="1" i="1" lang="en" sz="1900">
                <a:solidFill>
                  <a:schemeClr val="dk1"/>
                </a:solidFill>
              </a:rPr>
              <a:t>‘this’ </a:t>
            </a:r>
            <a:r>
              <a:rPr lang="en" sz="1900">
                <a:solidFill>
                  <a:schemeClr val="dk1"/>
                </a:solidFill>
              </a:rPr>
              <a:t>and </a:t>
            </a:r>
            <a:r>
              <a:rPr b="1" i="1" lang="en" sz="1900">
                <a:solidFill>
                  <a:schemeClr val="dk1"/>
                </a:solidFill>
              </a:rPr>
              <a:t>‘these’ </a:t>
            </a:r>
            <a:r>
              <a:rPr lang="en" sz="1900">
                <a:solidFill>
                  <a:schemeClr val="dk1"/>
                </a:solidFill>
              </a:rPr>
              <a:t>to describe people/things that are </a:t>
            </a:r>
            <a:r>
              <a:rPr lang="en" sz="1900" u="sng">
                <a:solidFill>
                  <a:schemeClr val="dk1"/>
                </a:solidFill>
              </a:rPr>
              <a:t>near us</a:t>
            </a:r>
            <a:r>
              <a:rPr lang="en" sz="1900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520700" rtl="0" algn="l">
              <a:lnSpc>
                <a:spcPct val="121363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·</a:t>
            </a: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i="1" lang="en" sz="1900">
                <a:solidFill>
                  <a:schemeClr val="dk1"/>
                </a:solidFill>
              </a:rPr>
              <a:t>I like </a:t>
            </a:r>
            <a:r>
              <a:rPr b="1" i="1" lang="en" sz="1900">
                <a:solidFill>
                  <a:schemeClr val="dk1"/>
                </a:solidFill>
              </a:rPr>
              <a:t>this </a:t>
            </a:r>
            <a:r>
              <a:rPr i="1" lang="en" sz="1900">
                <a:solidFill>
                  <a:schemeClr val="dk1"/>
                </a:solidFill>
              </a:rPr>
              <a:t>pen. </a:t>
            </a:r>
            <a:endParaRPr i="1" sz="1900">
              <a:solidFill>
                <a:schemeClr val="dk1"/>
              </a:solidFill>
            </a:endParaRPr>
          </a:p>
          <a:p>
            <a:pPr indent="0" lvl="0" marL="520700" rtl="0" algn="l">
              <a:lnSpc>
                <a:spcPct val="121363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dk1"/>
              </a:solidFill>
            </a:endParaRPr>
          </a:p>
          <a:p>
            <a:pPr indent="0" lvl="0" marL="520700" rtl="0" algn="l">
              <a:lnSpc>
                <a:spcPct val="121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·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	</a:t>
            </a:r>
            <a:r>
              <a:rPr i="1" lang="en" sz="1900">
                <a:solidFill>
                  <a:schemeClr val="dk1"/>
                </a:solidFill>
              </a:rPr>
              <a:t>I want </a:t>
            </a:r>
            <a:r>
              <a:rPr b="1" i="1" lang="en" sz="1900">
                <a:solidFill>
                  <a:schemeClr val="dk1"/>
                </a:solidFill>
              </a:rPr>
              <a:t>these </a:t>
            </a:r>
            <a:r>
              <a:rPr i="1" lang="en" sz="1900">
                <a:solidFill>
                  <a:schemeClr val="dk1"/>
                </a:solidFill>
              </a:rPr>
              <a:t>pens.</a:t>
            </a:r>
            <a:endParaRPr i="1" sz="12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We use </a:t>
            </a:r>
            <a:r>
              <a:rPr b="1" i="1" lang="en" sz="1900">
                <a:solidFill>
                  <a:schemeClr val="dk1"/>
                </a:solidFill>
              </a:rPr>
              <a:t>‘that’ </a:t>
            </a:r>
            <a:r>
              <a:rPr lang="en" sz="1900">
                <a:solidFill>
                  <a:schemeClr val="dk1"/>
                </a:solidFill>
              </a:rPr>
              <a:t>and </a:t>
            </a:r>
            <a:r>
              <a:rPr b="1" i="1" lang="en" sz="1900">
                <a:solidFill>
                  <a:schemeClr val="dk1"/>
                </a:solidFill>
              </a:rPr>
              <a:t>‘those’ </a:t>
            </a:r>
            <a:r>
              <a:rPr lang="en" sz="1900">
                <a:solidFill>
                  <a:schemeClr val="dk1"/>
                </a:solidFill>
              </a:rPr>
              <a:t>to describe people/things that are </a:t>
            </a:r>
            <a:r>
              <a:rPr lang="en" sz="1900" u="sng">
                <a:solidFill>
                  <a:schemeClr val="dk1"/>
                </a:solidFill>
              </a:rPr>
              <a:t>far away</a:t>
            </a:r>
            <a:r>
              <a:rPr lang="en" sz="1900">
                <a:solidFill>
                  <a:schemeClr val="dk1"/>
                </a:solidFill>
              </a:rPr>
              <a:t>.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520700" rtl="0" algn="l">
              <a:lnSpc>
                <a:spcPct val="121363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·</a:t>
            </a: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	</a:t>
            </a:r>
            <a:r>
              <a:rPr i="1" lang="en" sz="1900">
                <a:solidFill>
                  <a:schemeClr val="dk1"/>
                </a:solidFill>
              </a:rPr>
              <a:t>Do you like </a:t>
            </a:r>
            <a:r>
              <a:rPr b="1" i="1" lang="en" sz="1900">
                <a:solidFill>
                  <a:schemeClr val="dk1"/>
                </a:solidFill>
              </a:rPr>
              <a:t>that </a:t>
            </a:r>
            <a:r>
              <a:rPr i="1" lang="en" sz="1900">
                <a:solidFill>
                  <a:schemeClr val="dk1"/>
                </a:solidFill>
              </a:rPr>
              <a:t>picture on the wall?</a:t>
            </a:r>
            <a:endParaRPr i="1" sz="1900">
              <a:solidFill>
                <a:schemeClr val="dk1"/>
              </a:solidFill>
            </a:endParaRPr>
          </a:p>
          <a:p>
            <a:pPr indent="0" lvl="0" marL="520700" rtl="0" algn="l">
              <a:lnSpc>
                <a:spcPct val="121363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i="1" sz="1900">
              <a:solidFill>
                <a:schemeClr val="dk1"/>
              </a:solidFill>
            </a:endParaRPr>
          </a:p>
          <a:p>
            <a:pPr indent="0" lvl="0" marL="520700" rtl="0" algn="l">
              <a:lnSpc>
                <a:spcPct val="121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·</a:t>
            </a:r>
            <a:r>
              <a:rPr lang="en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	</a:t>
            </a:r>
            <a:r>
              <a:rPr i="1" lang="en" sz="1900">
                <a:solidFill>
                  <a:schemeClr val="dk1"/>
                </a:solidFill>
              </a:rPr>
              <a:t>Do you like </a:t>
            </a:r>
            <a:r>
              <a:rPr b="1" i="1" lang="en" sz="1900">
                <a:solidFill>
                  <a:schemeClr val="dk1"/>
                </a:solidFill>
              </a:rPr>
              <a:t>those </a:t>
            </a:r>
            <a:r>
              <a:rPr i="1" lang="en" sz="1900">
                <a:solidFill>
                  <a:schemeClr val="dk1"/>
                </a:solidFill>
              </a:rPr>
              <a:t>pictures on the wall?</a:t>
            </a:r>
            <a:endParaRPr i="1" sz="1900">
              <a:solidFill>
                <a:schemeClr val="dk1"/>
              </a:solidFill>
            </a:endParaRPr>
          </a:p>
        </p:txBody>
      </p:sp>
      <p:sp>
        <p:nvSpPr>
          <p:cNvPr id="293" name="Google Shape;293;p33"/>
          <p:cNvSpPr/>
          <p:nvPr/>
        </p:nvSpPr>
        <p:spPr>
          <a:xfrm>
            <a:off x="3035050" y="4151775"/>
            <a:ext cx="699600" cy="4170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3"/>
          <p:cNvSpPr/>
          <p:nvPr/>
        </p:nvSpPr>
        <p:spPr>
          <a:xfrm>
            <a:off x="2848125" y="3358675"/>
            <a:ext cx="699600" cy="4170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3"/>
          <p:cNvSpPr/>
          <p:nvPr/>
        </p:nvSpPr>
        <p:spPr>
          <a:xfrm>
            <a:off x="2148525" y="1213525"/>
            <a:ext cx="699600" cy="4170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/>
          <p:cNvSpPr/>
          <p:nvPr/>
        </p:nvSpPr>
        <p:spPr>
          <a:xfrm>
            <a:off x="2383775" y="2006625"/>
            <a:ext cx="699600" cy="4170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one? </a:t>
            </a:r>
            <a:endParaRPr/>
          </a:p>
        </p:txBody>
      </p:sp>
      <p:sp>
        <p:nvSpPr>
          <p:cNvPr id="302" name="Google Shape;302;p34"/>
          <p:cNvSpPr txBox="1"/>
          <p:nvPr>
            <p:ph idx="1" type="body"/>
          </p:nvPr>
        </p:nvSpPr>
        <p:spPr>
          <a:xfrm>
            <a:off x="311700" y="1152475"/>
            <a:ext cx="85206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________book over there is a collector’s item. (this/that/these/those)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________kitten I am holding is very soft! </a:t>
            </a:r>
            <a:r>
              <a:rPr lang="en"/>
              <a:t>(this/that/these/those)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____________ mittens right here are mine. (this/that/these/those)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__________________ dogs frighten me, so I keep my distance. (this/that/these/those)</a:t>
            </a:r>
            <a:endParaRPr/>
          </a:p>
        </p:txBody>
      </p:sp>
      <p:sp>
        <p:nvSpPr>
          <p:cNvPr id="303" name="Google Shape;303;p34"/>
          <p:cNvSpPr txBox="1"/>
          <p:nvPr/>
        </p:nvSpPr>
        <p:spPr>
          <a:xfrm>
            <a:off x="973850" y="1152475"/>
            <a:ext cx="1796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That 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1173525" y="2118000"/>
            <a:ext cx="1796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This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1344850" y="3026800"/>
            <a:ext cx="1796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These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929950" y="3935600"/>
            <a:ext cx="1796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Those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12" name="Google Shape;312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valedictorian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someone who sends a letter to their classmates at graduation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5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5475" y="3361350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21" name="Google Shape;32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diction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the way words are pronounced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36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125" y="3702025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30" name="Google Shape;330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unpredictable 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the date of your birthday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37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225" y="3207275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39" name="Google Shape;33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dictate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speaking to Siri or Alexa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38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775" y="3417725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48" name="Google Shape;34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contradict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arguing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39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9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775" y="3417725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57" name="Google Shape;35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prediction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reading the end of a book first 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40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225" y="3207275"/>
            <a:ext cx="1361600" cy="1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              or Non-Example</a:t>
            </a:r>
            <a:endParaRPr/>
          </a:p>
        </p:txBody>
      </p:sp>
      <p:sp>
        <p:nvSpPr>
          <p:cNvPr id="366" name="Google Shape;36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/>
              <a:t>dictionary</a:t>
            </a:r>
            <a:endParaRPr b="1" sz="28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a tool to expand your vocabulary</a:t>
            </a:r>
            <a:endParaRPr sz="28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41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350" y="232425"/>
            <a:ext cx="827901" cy="86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950" y="97550"/>
            <a:ext cx="1361600" cy="1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 title="Thumbs Up Vector Art image - Free stock photo - Public Domai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325" y="3760250"/>
            <a:ext cx="827901" cy="8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HOMOPHONE PAIR!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175" y="81350"/>
            <a:ext cx="998825" cy="9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2279000" y="4166075"/>
            <a:ext cx="11139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654500" y="4212575"/>
            <a:ext cx="9435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like icon"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7350" y="19960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 graph icon"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9475" y="19960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1701900" y="1324750"/>
            <a:ext cx="2250300" cy="57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  very (adj or adv) 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926600" y="1324750"/>
            <a:ext cx="2250300" cy="57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       vary (v) 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375" name="Google Shape;375;p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5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Spelling Practice Quiz</a:t>
            </a:r>
            <a:endParaRPr b="1" sz="2920"/>
          </a:p>
        </p:txBody>
      </p:sp>
      <p:sp>
        <p:nvSpPr>
          <p:cNvPr id="381" name="Google Shape;381;p43"/>
          <p:cNvSpPr txBox="1"/>
          <p:nvPr>
            <p:ph idx="1" type="body"/>
          </p:nvPr>
        </p:nvSpPr>
        <p:spPr>
          <a:xfrm>
            <a:off x="311700" y="1152475"/>
            <a:ext cx="8520600" cy="26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41212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contradict</a:t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1212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dictionary</a:t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1212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valedictorian</a:t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1212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dictate</a:t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1212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prediction</a:t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1212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diction</a:t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12127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56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unpredictable</a:t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6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4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79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000"/>
              <a:buFont typeface="Arial"/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                                    valedictorian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descr="a woman wearing a graduation cap and gown is giving a speech at a podium (Provided by Tenor)" id="387" name="Google Shape;3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125" y="1315100"/>
            <a:ext cx="474345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5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                                          dictate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descr="Smart speaker 1080P, 2K, 4K, 5K HD wallpapers free download ..." id="393" name="Google Shape;39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8000"/>
            <a:ext cx="5426826" cy="407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5"/>
          <p:cNvSpPr/>
          <p:nvPr/>
        </p:nvSpPr>
        <p:spPr>
          <a:xfrm>
            <a:off x="4368200" y="1844750"/>
            <a:ext cx="2231400" cy="1021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“Hey Alexa,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milk to my shopping list.”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6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                                    dictionary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descr="Dictionary - career | The word Career in the dictionary When… | Flickr" id="400" name="Google Shape;4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825" y="918000"/>
            <a:ext cx="6106670" cy="407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7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                                       prediction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descr="a woman sitting in front of a crystal ball with the words &quot; i can see the future &quot; below her (Provided by Tenor)" id="406" name="Google Shape;40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450" y="1381300"/>
            <a:ext cx="3520575" cy="260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diction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412" name="Google Shape;4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6800" y="935850"/>
            <a:ext cx="3850400" cy="37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9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                                       contradict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418" name="Google Shape;418;p49"/>
          <p:cNvPicPr preferRelativeResize="0"/>
          <p:nvPr/>
        </p:nvPicPr>
        <p:blipFill rotWithShape="1">
          <a:blip r:embed="rId3">
            <a:alphaModFix/>
          </a:blip>
          <a:srcRect b="0" l="3925" r="3934" t="0"/>
          <a:stretch/>
        </p:blipFill>
        <p:spPr>
          <a:xfrm>
            <a:off x="2200275" y="1238250"/>
            <a:ext cx="5563850" cy="312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0"/>
          <p:cNvSpPr txBox="1"/>
          <p:nvPr>
            <p:ph type="title"/>
          </p:nvPr>
        </p:nvSpPr>
        <p:spPr>
          <a:xfrm>
            <a:off x="311700" y="19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                                       unpredictable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descr="Out Of Nowhere (Provided by Tenor)" id="424" name="Google Shape;42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625" y="1504950"/>
            <a:ext cx="38100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HOMOPHONE PAIR Review!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430" name="Google Shape;4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700" y="176825"/>
            <a:ext cx="998825" cy="9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The </a:t>
            </a:r>
            <a:r>
              <a:rPr lang="en"/>
              <a:t>amount</a:t>
            </a:r>
            <a:r>
              <a:rPr lang="en"/>
              <a:t> of snowfall will ____________ by region.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She is ______________ tall.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You run ______________ fast.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I try to ______________ which fruits and vegetables I eat.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1"/>
          <p:cNvSpPr txBox="1"/>
          <p:nvPr/>
        </p:nvSpPr>
        <p:spPr>
          <a:xfrm>
            <a:off x="3375425" y="1504400"/>
            <a:ext cx="11346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vary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33" name="Google Shape;433;p51"/>
          <p:cNvSpPr txBox="1"/>
          <p:nvPr/>
        </p:nvSpPr>
        <p:spPr>
          <a:xfrm>
            <a:off x="1570650" y="2205175"/>
            <a:ext cx="11346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very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34" name="Google Shape;434;p51"/>
          <p:cNvSpPr txBox="1"/>
          <p:nvPr/>
        </p:nvSpPr>
        <p:spPr>
          <a:xfrm>
            <a:off x="1675775" y="2962700"/>
            <a:ext cx="11346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very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35" name="Google Shape;435;p51"/>
          <p:cNvSpPr txBox="1"/>
          <p:nvPr/>
        </p:nvSpPr>
        <p:spPr>
          <a:xfrm>
            <a:off x="1675775" y="3720225"/>
            <a:ext cx="11346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vary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What do you notice about this list of words?</a:t>
            </a:r>
            <a:endParaRPr i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9" name="Google Shape;79;p16"/>
          <p:cNvGraphicFramePr/>
          <p:nvPr/>
        </p:nvGraphicFramePr>
        <p:xfrm>
          <a:off x="392975" y="1221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{44B79B95-5114-4CEC-9690-445D10F1F52B}</a:tableStyleId>
              </a:tblPr>
              <a:tblGrid>
                <a:gridCol w="2586350"/>
                <a:gridCol w="2586350"/>
                <a:gridCol w="2586350"/>
              </a:tblGrid>
              <a:tr h="9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dictate</a:t>
                      </a:r>
                      <a:endParaRPr sz="3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prediction</a:t>
                      </a:r>
                      <a:endParaRPr sz="3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unpredictable</a:t>
                      </a:r>
                      <a:endParaRPr sz="3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contradict</a:t>
                      </a:r>
                      <a:endParaRPr sz="3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dictionary </a:t>
                      </a:r>
                      <a:endParaRPr sz="3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7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diction</a:t>
                      </a:r>
                      <a:endParaRPr sz="3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valedictorian</a:t>
                      </a:r>
                      <a:endParaRPr sz="3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5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7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01600" marB="101600" marR="101600" marL="101600" anchor="ctr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0" name="Google Shape;80;p16"/>
          <p:cNvSpPr/>
          <p:nvPr/>
        </p:nvSpPr>
        <p:spPr>
          <a:xfrm rot="8412102">
            <a:off x="869801" y="1087936"/>
            <a:ext cx="907846" cy="90784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/>
          <p:nvPr/>
        </p:nvSpPr>
        <p:spPr>
          <a:xfrm rot="7958582">
            <a:off x="1513898" y="1087920"/>
            <a:ext cx="907845" cy="907845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/>
          <p:nvPr/>
        </p:nvSpPr>
        <p:spPr>
          <a:xfrm rot="7958582">
            <a:off x="3166798" y="1087920"/>
            <a:ext cx="907845" cy="907845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/>
          <p:nvPr/>
        </p:nvSpPr>
        <p:spPr>
          <a:xfrm rot="7957842">
            <a:off x="3813534" y="1152109"/>
            <a:ext cx="790231" cy="811664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/>
          <p:nvPr/>
        </p:nvSpPr>
        <p:spPr>
          <a:xfrm rot="7765382">
            <a:off x="4397405" y="1164123"/>
            <a:ext cx="805460" cy="860425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 rot="7764975">
            <a:off x="5458906" y="1245097"/>
            <a:ext cx="638791" cy="769197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86" name="Google Shape;86;p16"/>
          <p:cNvSpPr/>
          <p:nvPr/>
        </p:nvSpPr>
        <p:spPr>
          <a:xfrm rot="7764975">
            <a:off x="6112431" y="1209722"/>
            <a:ext cx="638791" cy="769197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/>
          <p:nvPr/>
        </p:nvSpPr>
        <p:spPr>
          <a:xfrm rot="7513199">
            <a:off x="6625952" y="1222230"/>
            <a:ext cx="691847" cy="77617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 rot="7765588">
            <a:off x="7220450" y="1553708"/>
            <a:ext cx="441199" cy="298383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 rot="7764816">
            <a:off x="7412508" y="1251675"/>
            <a:ext cx="623234" cy="765355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 rot="8412102">
            <a:off x="662901" y="2048011"/>
            <a:ext cx="907846" cy="90784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 rot="8100000">
            <a:off x="1270433" y="2123394"/>
            <a:ext cx="731431" cy="818405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 rot="7644442">
            <a:off x="1823507" y="2090141"/>
            <a:ext cx="799535" cy="884919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/>
          <p:nvPr/>
        </p:nvSpPr>
        <p:spPr>
          <a:xfrm rot="8412102">
            <a:off x="2885951" y="2048011"/>
            <a:ext cx="907846" cy="90784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 rot="7644766">
            <a:off x="3492461" y="2051407"/>
            <a:ext cx="867579" cy="962383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 rot="7644439">
            <a:off x="4206326" y="2259760"/>
            <a:ext cx="409398" cy="674129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 rot="7644439">
            <a:off x="4595426" y="2324123"/>
            <a:ext cx="409398" cy="674129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 rot="8412102">
            <a:off x="6074851" y="2048011"/>
            <a:ext cx="907846" cy="90784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 rot="8100000">
            <a:off x="6699880" y="2078646"/>
            <a:ext cx="907925" cy="907925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/>
          <p:nvPr/>
        </p:nvSpPr>
        <p:spPr>
          <a:xfrm rot="8412102">
            <a:off x="247426" y="2956786"/>
            <a:ext cx="907846" cy="90784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 rot="7679924">
            <a:off x="1007184" y="3468071"/>
            <a:ext cx="219283" cy="462088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/>
          <p:nvPr/>
        </p:nvSpPr>
        <p:spPr>
          <a:xfrm rot="8411118">
            <a:off x="1226557" y="3187968"/>
            <a:ext cx="722935" cy="648609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 rot="7494586">
            <a:off x="1801437" y="3366166"/>
            <a:ext cx="496430" cy="512086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6"/>
          <p:cNvSpPr/>
          <p:nvPr/>
        </p:nvSpPr>
        <p:spPr>
          <a:xfrm rot="7585952">
            <a:off x="2251297" y="3566012"/>
            <a:ext cx="196506" cy="266228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"/>
          <p:cNvSpPr/>
          <p:nvPr/>
        </p:nvSpPr>
        <p:spPr>
          <a:xfrm rot="7091356">
            <a:off x="2342897" y="3335776"/>
            <a:ext cx="355007" cy="572842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441" name="Google Shape;441;p5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6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Spelling Practice Quiz</a:t>
            </a:r>
            <a:endParaRPr b="1" sz="2920"/>
          </a:p>
        </p:txBody>
      </p:sp>
      <p:sp>
        <p:nvSpPr>
          <p:cNvPr id="447" name="Google Shape;447;p53"/>
          <p:cNvSpPr txBox="1"/>
          <p:nvPr>
            <p:ph idx="1" type="body"/>
          </p:nvPr>
        </p:nvSpPr>
        <p:spPr>
          <a:xfrm>
            <a:off x="311700" y="1152475"/>
            <a:ext cx="85206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dictionary 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valedictorian 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dictate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unpredictable 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prediction 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contradict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diction 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87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87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14"/>
              <a:buFont typeface="Arial"/>
              <a:buNone/>
            </a:pPr>
            <a:r>
              <a:t/>
            </a:r>
            <a:endParaRPr sz="3857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HOMOPHONE PAIR!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453" name="Google Shape;45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175" y="81350"/>
            <a:ext cx="998825" cy="9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4"/>
          <p:cNvSpPr txBox="1"/>
          <p:nvPr/>
        </p:nvSpPr>
        <p:spPr>
          <a:xfrm>
            <a:off x="712350" y="1822825"/>
            <a:ext cx="7059000" cy="699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AutoNum type="arabicPeriod"/>
            </a:pPr>
            <a:r>
              <a:rPr lang="en" sz="2600">
                <a:solidFill>
                  <a:schemeClr val="dk2"/>
                </a:solidFill>
              </a:rPr>
              <a:t>I vary the types of books I read.</a:t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455" name="Google Shape;455;p54"/>
          <p:cNvSpPr txBox="1"/>
          <p:nvPr/>
        </p:nvSpPr>
        <p:spPr>
          <a:xfrm>
            <a:off x="712350" y="3097600"/>
            <a:ext cx="7059000" cy="998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</a:rPr>
              <a:t>2. It was very kind of you to check on me.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5"/>
          <p:cNvSpPr txBox="1"/>
          <p:nvPr>
            <p:ph type="title"/>
          </p:nvPr>
        </p:nvSpPr>
        <p:spPr>
          <a:xfrm>
            <a:off x="311700" y="555600"/>
            <a:ext cx="2808000" cy="123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2"/>
                </a:solidFill>
              </a:rPr>
              <a:t>Day</a:t>
            </a:r>
            <a:endParaRPr sz="9600">
              <a:solidFill>
                <a:schemeClr val="lt2"/>
              </a:solidFill>
            </a:endParaRPr>
          </a:p>
        </p:txBody>
      </p:sp>
      <p:sp>
        <p:nvSpPr>
          <p:cNvPr id="461" name="Google Shape;461;p5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0">
                <a:solidFill>
                  <a:schemeClr val="accent4"/>
                </a:solidFill>
              </a:rPr>
              <a:t>7</a:t>
            </a:r>
            <a:endParaRPr sz="200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/>
              <a:t>Spelling Practice Quiz</a:t>
            </a:r>
            <a:endParaRPr b="1" sz="2920"/>
          </a:p>
        </p:txBody>
      </p:sp>
      <p:sp>
        <p:nvSpPr>
          <p:cNvPr id="467" name="Google Shape;467;p56"/>
          <p:cNvSpPr txBox="1"/>
          <p:nvPr>
            <p:ph idx="1" type="body"/>
          </p:nvPr>
        </p:nvSpPr>
        <p:spPr>
          <a:xfrm>
            <a:off x="311700" y="1152475"/>
            <a:ext cx="8520600" cy="17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dictate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prediction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unpredictable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contradict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dictionary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diction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408968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1136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valedictorian</a:t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361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87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87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14"/>
              <a:buFont typeface="Arial"/>
              <a:buNone/>
            </a:pPr>
            <a:r>
              <a:t/>
            </a:r>
            <a:endParaRPr sz="3857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290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</a:rPr>
              <a:t>dict</a:t>
            </a:r>
            <a:r>
              <a:rPr b="1" lang="en">
                <a:solidFill>
                  <a:srgbClr val="0000FF"/>
                </a:solidFill>
              </a:rPr>
              <a:t>ate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460200" y="4022825"/>
            <a:ext cx="8020800" cy="895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2"/>
                </a:solidFill>
              </a:rPr>
              <a:t>Teachers </a:t>
            </a:r>
            <a:r>
              <a:rPr b="1" lang="en" sz="2500">
                <a:solidFill>
                  <a:schemeClr val="dk2"/>
                </a:solidFill>
              </a:rPr>
              <a:t>dictate </a:t>
            </a:r>
            <a:r>
              <a:rPr lang="en" sz="2500">
                <a:solidFill>
                  <a:schemeClr val="dk2"/>
                </a:solidFill>
              </a:rPr>
              <a:t>words to students for spelling tests.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6182100" y="1971863"/>
            <a:ext cx="2298900" cy="1762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Why do some people </a:t>
            </a:r>
            <a:r>
              <a:rPr lang="en" sz="1800">
                <a:solidFill>
                  <a:schemeClr val="dk2"/>
                </a:solidFill>
              </a:rPr>
              <a:t>prefer</a:t>
            </a:r>
            <a:r>
              <a:rPr lang="en" sz="1800">
                <a:solidFill>
                  <a:schemeClr val="dk2"/>
                </a:solidFill>
              </a:rPr>
              <a:t> to </a:t>
            </a:r>
            <a:r>
              <a:rPr b="1" lang="en" sz="1800">
                <a:solidFill>
                  <a:schemeClr val="dk2"/>
                </a:solidFill>
              </a:rPr>
              <a:t>dictate </a:t>
            </a:r>
            <a:r>
              <a:rPr lang="en" sz="1800">
                <a:solidFill>
                  <a:schemeClr val="dk2"/>
                </a:solidFill>
              </a:rPr>
              <a:t>text messages instead of typing them?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460200" y="863675"/>
            <a:ext cx="8020800" cy="687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2"/>
                </a:solidFill>
              </a:rPr>
              <a:t>(</a:t>
            </a:r>
            <a:r>
              <a:rPr b="1" lang="en" sz="2000">
                <a:solidFill>
                  <a:schemeClr val="dk2"/>
                </a:solidFill>
              </a:rPr>
              <a:t>v) to read or say something aloud that a person writes down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200" y="2277589"/>
            <a:ext cx="2571325" cy="115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b="0" l="28351" r="0" t="0"/>
          <a:stretch/>
        </p:blipFill>
        <p:spPr>
          <a:xfrm>
            <a:off x="3286338" y="2075688"/>
            <a:ext cx="2571324" cy="155511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6014400" y="336450"/>
            <a:ext cx="2775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dict = to say or speak!</a:t>
            </a:r>
            <a:endParaRPr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pre</a:t>
            </a:r>
            <a:r>
              <a:rPr b="1" lang="en" u="sng">
                <a:solidFill>
                  <a:srgbClr val="0000FF"/>
                </a:solidFill>
              </a:rPr>
              <a:t>dict</a:t>
            </a:r>
            <a:r>
              <a:rPr b="1" lang="en">
                <a:solidFill>
                  <a:srgbClr val="0000FF"/>
                </a:solidFill>
              </a:rPr>
              <a:t>ion 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460200" y="3977575"/>
            <a:ext cx="8020800" cy="940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2"/>
                </a:solidFill>
              </a:rPr>
              <a:t>My </a:t>
            </a:r>
            <a:r>
              <a:rPr b="1" lang="en" sz="2500">
                <a:solidFill>
                  <a:schemeClr val="dk2"/>
                </a:solidFill>
              </a:rPr>
              <a:t>prediction </a:t>
            </a:r>
            <a:r>
              <a:rPr lang="en" sz="2500">
                <a:solidFill>
                  <a:schemeClr val="dk2"/>
                </a:solidFill>
              </a:rPr>
              <a:t>about the ending of the story was completely wrong! 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6298725" y="1557900"/>
            <a:ext cx="2182200" cy="2330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    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Make a </a:t>
            </a:r>
            <a:r>
              <a:rPr b="1" lang="en" sz="1800">
                <a:solidFill>
                  <a:schemeClr val="dk2"/>
                </a:solidFill>
              </a:rPr>
              <a:t>prediction</a:t>
            </a:r>
            <a:r>
              <a:rPr lang="en" sz="1800">
                <a:solidFill>
                  <a:schemeClr val="dk2"/>
                </a:solidFill>
              </a:rPr>
              <a:t>: Will the Celtics win the NBA championship? Yes or no.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460200" y="927450"/>
            <a:ext cx="8020800" cy="57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(n) a guess about something that will happen in the future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75" y="170021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4">
            <a:alphaModFix/>
          </a:blip>
          <a:srcRect b="0" l="0" r="50052" t="0"/>
          <a:stretch/>
        </p:blipFill>
        <p:spPr>
          <a:xfrm>
            <a:off x="2912650" y="1629025"/>
            <a:ext cx="3159050" cy="20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6014400" y="336450"/>
            <a:ext cx="2775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dict = to say or speak!</a:t>
            </a:r>
            <a:endParaRPr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unpre</a:t>
            </a:r>
            <a:r>
              <a:rPr b="1" lang="en" u="sng">
                <a:solidFill>
                  <a:srgbClr val="0000FF"/>
                </a:solidFill>
              </a:rPr>
              <a:t>dict</a:t>
            </a:r>
            <a:r>
              <a:rPr b="1" lang="en">
                <a:solidFill>
                  <a:srgbClr val="0000FF"/>
                </a:solidFill>
              </a:rPr>
              <a:t>able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419550" y="3946650"/>
            <a:ext cx="8111700" cy="93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Snow </a:t>
            </a:r>
            <a:r>
              <a:rPr lang="en" sz="2500">
                <a:solidFill>
                  <a:schemeClr val="dk2"/>
                </a:solidFill>
              </a:rPr>
              <a:t>forecasts</a:t>
            </a:r>
            <a:r>
              <a:rPr lang="en" sz="2500">
                <a:solidFill>
                  <a:schemeClr val="dk2"/>
                </a:solidFill>
              </a:rPr>
              <a:t> are </a:t>
            </a:r>
            <a:r>
              <a:rPr b="1" lang="en" sz="2500">
                <a:solidFill>
                  <a:schemeClr val="dk2"/>
                </a:solidFill>
              </a:rPr>
              <a:t>unpredictable, </a:t>
            </a:r>
            <a:r>
              <a:rPr lang="en" sz="2500">
                <a:solidFill>
                  <a:schemeClr val="dk2"/>
                </a:solidFill>
              </a:rPr>
              <a:t>and </a:t>
            </a:r>
            <a:r>
              <a:rPr lang="en" sz="2500">
                <a:solidFill>
                  <a:schemeClr val="dk2"/>
                </a:solidFill>
              </a:rPr>
              <a:t>meteorologists</a:t>
            </a:r>
            <a:r>
              <a:rPr lang="en" sz="2500">
                <a:solidFill>
                  <a:schemeClr val="dk2"/>
                </a:solidFill>
              </a:rPr>
              <a:t> are often wrong.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5926700" y="1787975"/>
            <a:ext cx="2604600" cy="2052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     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is more </a:t>
            </a:r>
            <a:r>
              <a:rPr b="1" lang="en" sz="1800">
                <a:solidFill>
                  <a:schemeClr val="dk2"/>
                </a:solidFill>
              </a:rPr>
              <a:t>unpredictable</a:t>
            </a:r>
            <a:r>
              <a:rPr lang="en" sz="1800">
                <a:solidFill>
                  <a:schemeClr val="dk2"/>
                </a:solidFill>
              </a:rPr>
              <a:t>, the changing seasons or a flip of a coin?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510500" y="984100"/>
            <a:ext cx="8020800" cy="697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(adj) not capable of being predicted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descr="File:Coin Toss (3635981474).jpg - Wikipedia" id="135" name="Google Shape;135;p19"/>
          <p:cNvPicPr preferRelativeResize="0"/>
          <p:nvPr/>
        </p:nvPicPr>
        <p:blipFill rotWithShape="1">
          <a:blip r:embed="rId3">
            <a:alphaModFix/>
          </a:blip>
          <a:srcRect b="16429" l="-10714" r="26412" t="0"/>
          <a:stretch/>
        </p:blipFill>
        <p:spPr>
          <a:xfrm>
            <a:off x="3480500" y="1730674"/>
            <a:ext cx="1680273" cy="2109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n wearing a cowboy hat and plaid shirt says anything can happen anytime (Provided by Tenor)" id="136" name="Google Shape;136;p19"/>
          <p:cNvPicPr preferRelativeResize="0"/>
          <p:nvPr/>
        </p:nvPicPr>
        <p:blipFill rotWithShape="1">
          <a:blip r:embed="rId4">
            <a:alphaModFix/>
          </a:blip>
          <a:srcRect b="15987" l="0" r="0" t="0"/>
          <a:stretch/>
        </p:blipFill>
        <p:spPr>
          <a:xfrm>
            <a:off x="898275" y="1868400"/>
            <a:ext cx="2251467" cy="189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6014400" y="336450"/>
            <a:ext cx="2775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dict = to say or speak!</a:t>
            </a:r>
            <a:endParaRPr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382888" y="122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contra</a:t>
            </a:r>
            <a:r>
              <a:rPr b="1" lang="en" u="sng">
                <a:solidFill>
                  <a:srgbClr val="0000FF"/>
                </a:solidFill>
              </a:rPr>
              <a:t>dict</a:t>
            </a:r>
            <a:endParaRPr b="1" u="sng">
              <a:solidFill>
                <a:srgbClr val="0000FF"/>
              </a:solidFill>
            </a:endParaRPr>
          </a:p>
        </p:txBody>
      </p:sp>
      <p:sp>
        <p:nvSpPr>
          <p:cNvPr id="143" name="Google Shape;143;p20"/>
          <p:cNvSpPr txBox="1"/>
          <p:nvPr>
            <p:ph idx="1" type="body"/>
          </p:nvPr>
        </p:nvSpPr>
        <p:spPr>
          <a:xfrm>
            <a:off x="481875" y="1217775"/>
            <a:ext cx="8520600" cy="37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202000" y="3977575"/>
            <a:ext cx="8386800" cy="9174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During the debate, the Dan </a:t>
            </a:r>
            <a:r>
              <a:rPr b="1" lang="en" sz="2500">
                <a:solidFill>
                  <a:schemeClr val="dk2"/>
                </a:solidFill>
              </a:rPr>
              <a:t>contradicted </a:t>
            </a:r>
            <a:r>
              <a:rPr lang="en" sz="2500">
                <a:solidFill>
                  <a:schemeClr val="dk2"/>
                </a:solidFill>
              </a:rPr>
              <a:t>the point made by an </a:t>
            </a:r>
            <a:r>
              <a:rPr lang="en" sz="2500">
                <a:solidFill>
                  <a:schemeClr val="dk2"/>
                </a:solidFill>
              </a:rPr>
              <a:t>earlier</a:t>
            </a:r>
            <a:r>
              <a:rPr lang="en" sz="2500">
                <a:solidFill>
                  <a:schemeClr val="dk2"/>
                </a:solidFill>
              </a:rPr>
              <a:t> speaker by presenting stronger evidence.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6187650" y="1356500"/>
            <a:ext cx="2401200" cy="2458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   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Is it always rude to </a:t>
            </a:r>
            <a:r>
              <a:rPr b="1" lang="en" sz="1800">
                <a:solidFill>
                  <a:schemeClr val="dk2"/>
                </a:solidFill>
              </a:rPr>
              <a:t>contradict</a:t>
            </a:r>
            <a:r>
              <a:rPr lang="en" sz="1800">
                <a:solidFill>
                  <a:schemeClr val="dk2"/>
                </a:solidFill>
              </a:rPr>
              <a:t> someone? Why or why not?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266800" y="645075"/>
            <a:ext cx="8386800" cy="572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(v) to say the opposite of what someone else says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50" y="1308075"/>
            <a:ext cx="2740250" cy="23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067" y="1416401"/>
            <a:ext cx="2582309" cy="23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6033200" y="167950"/>
            <a:ext cx="2775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dict = to say or speak!</a:t>
            </a:r>
            <a:endParaRPr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311700" y="140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0000FF"/>
                </a:solidFill>
              </a:rPr>
              <a:t>dict</a:t>
            </a:r>
            <a:r>
              <a:rPr b="1" lang="en">
                <a:solidFill>
                  <a:srgbClr val="0000FF"/>
                </a:solidFill>
              </a:rPr>
              <a:t>ionary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727050" y="3977575"/>
            <a:ext cx="7754100" cy="925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2"/>
                </a:solidFill>
              </a:rPr>
              <a:t>You can </a:t>
            </a:r>
            <a:r>
              <a:rPr lang="en" sz="2500">
                <a:solidFill>
                  <a:schemeClr val="dk2"/>
                </a:solidFill>
              </a:rPr>
              <a:t>use</a:t>
            </a:r>
            <a:r>
              <a:rPr lang="en" sz="2500">
                <a:solidFill>
                  <a:schemeClr val="dk2"/>
                </a:solidFill>
              </a:rPr>
              <a:t> a </a:t>
            </a:r>
            <a:r>
              <a:rPr b="1" lang="en" sz="2500">
                <a:solidFill>
                  <a:schemeClr val="dk2"/>
                </a:solidFill>
              </a:rPr>
              <a:t>dictionary </a:t>
            </a:r>
            <a:r>
              <a:rPr lang="en" sz="2500">
                <a:solidFill>
                  <a:schemeClr val="dk2"/>
                </a:solidFill>
              </a:rPr>
              <a:t>to find the meaning of an </a:t>
            </a:r>
            <a:r>
              <a:rPr lang="en" sz="2500">
                <a:solidFill>
                  <a:schemeClr val="dk2"/>
                </a:solidFill>
              </a:rPr>
              <a:t>unknown word. 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6476350" y="1336763"/>
            <a:ext cx="2026500" cy="2262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     Talking Tidbit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Why is it </a:t>
            </a:r>
            <a:r>
              <a:rPr lang="en" sz="1800">
                <a:solidFill>
                  <a:schemeClr val="dk2"/>
                </a:solidFill>
              </a:rPr>
              <a:t>helpful</a:t>
            </a:r>
            <a:r>
              <a:rPr lang="en" sz="1800">
                <a:solidFill>
                  <a:schemeClr val="dk2"/>
                </a:solidFill>
              </a:rPr>
              <a:t> to keep a </a:t>
            </a:r>
            <a:r>
              <a:rPr b="1" lang="en" sz="1800">
                <a:solidFill>
                  <a:schemeClr val="dk2"/>
                </a:solidFill>
              </a:rPr>
              <a:t>dictionary </a:t>
            </a:r>
            <a:r>
              <a:rPr lang="en" sz="1800">
                <a:solidFill>
                  <a:schemeClr val="dk2"/>
                </a:solidFill>
              </a:rPr>
              <a:t>nearby when writing an essay?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727050" y="712750"/>
            <a:ext cx="7754100" cy="460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(n) a reference that provides the definition of words</a:t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025" y="1536075"/>
            <a:ext cx="1910175" cy="207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150" y="1671963"/>
            <a:ext cx="2843250" cy="159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6026925" y="257200"/>
            <a:ext cx="2775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dict = to say or speak!</a:t>
            </a:r>
            <a:endParaRPr i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