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Source Code Pro"/>
      <p:regular r:id="rId19"/>
      <p:bold r:id="rId20"/>
      <p:italic r:id="rId21"/>
      <p:boldItalic r:id="rId22"/>
    </p:embeddedFont>
    <p:embeddedFont>
      <p:font typeface="Oswald"/>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ourceCodePro-bold.fntdata"/><Relationship Id="rId11" Type="http://schemas.openxmlformats.org/officeDocument/2006/relationships/slide" Target="slides/slide6.xml"/><Relationship Id="rId22" Type="http://schemas.openxmlformats.org/officeDocument/2006/relationships/font" Target="fonts/SourceCodePro-boldItalic.fntdata"/><Relationship Id="rId10" Type="http://schemas.openxmlformats.org/officeDocument/2006/relationships/slide" Target="slides/slide5.xml"/><Relationship Id="rId21" Type="http://schemas.openxmlformats.org/officeDocument/2006/relationships/font" Target="fonts/SourceCodePro-italic.fntdata"/><Relationship Id="rId13" Type="http://schemas.openxmlformats.org/officeDocument/2006/relationships/slide" Target="slides/slide8.xml"/><Relationship Id="rId24" Type="http://schemas.openxmlformats.org/officeDocument/2006/relationships/font" Target="fonts/Oswald-bold.fntdata"/><Relationship Id="rId12" Type="http://schemas.openxmlformats.org/officeDocument/2006/relationships/slide" Target="slides/slide7.xml"/><Relationship Id="rId23"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SourceCodePro-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k_sAJCub6UtEyh8aw54J3-3fSsdBA6TUgznwUhTPjgM/edit"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k_sAJCub6UtEyh8aw54J3-3fSsdBA6TUgznwUhTPjgM/edit"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k_sAJCub6UtEyh8aw54J3-3fSsdBA6TUgznwUhTPjgM/edit"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k_sAJCub6UtEyh8aw54J3-3fSsdBA6TUgznwUhTPjgM/edit"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8b906bfbcc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8b906bfbcc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8b906bfbcc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8b906bfbcc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Look through the</a:t>
            </a:r>
            <a:r>
              <a:rPr lang="en" u="sng">
                <a:solidFill>
                  <a:schemeClr val="hlink"/>
                </a:solidFill>
                <a:hlinkClick r:id="rId2"/>
              </a:rPr>
              <a:t> best practices </a:t>
            </a:r>
            <a:r>
              <a:rPr lang="en"/>
              <a:t>for mental math document to help you set up your classroom for productive mental math conversations.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28b906bfbcc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28b906bfbcc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8b906bfbcc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8b906bfbcc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4f8c63c746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4f8c63c746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Look through the</a:t>
            </a:r>
            <a:r>
              <a:rPr lang="en" u="sng">
                <a:solidFill>
                  <a:schemeClr val="hlink"/>
                </a:solidFill>
                <a:hlinkClick r:id="rId2"/>
              </a:rPr>
              <a:t> best practices </a:t>
            </a:r>
            <a:r>
              <a:rPr lang="en"/>
              <a:t>for mental math document to help you set up your classroom for productive mental math conversations.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90d67525e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90d67525e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90d67525e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90d67525e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4f8c63c746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4f8c63c746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Look through the</a:t>
            </a:r>
            <a:r>
              <a:rPr lang="en" u="sng">
                <a:solidFill>
                  <a:schemeClr val="hlink"/>
                </a:solidFill>
                <a:hlinkClick r:id="rId2"/>
              </a:rPr>
              <a:t> best practices </a:t>
            </a:r>
            <a:r>
              <a:rPr lang="en"/>
              <a:t>for mental math document to help you set up your classroom for productive mental math conversations.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90d67525e1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90d67525e1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90d67525e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90d67525e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8b906bfbc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8b906bfbc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Look through the</a:t>
            </a:r>
            <a:r>
              <a:rPr lang="en" u="sng">
                <a:solidFill>
                  <a:schemeClr val="hlink"/>
                </a:solidFill>
                <a:hlinkClick r:id="rId2"/>
              </a:rPr>
              <a:t> best practices </a:t>
            </a:r>
            <a:r>
              <a:rPr lang="en"/>
              <a:t>for mental math document to help you set up your classroom for productive mental math conversations.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8b906bfbcc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8b906bfbcc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For these slides, students will used what they learned from the doubles strings to practice doubling values mentally.  For each slide, have students how they were able to figure out the doubles.  Chart their thinking so all can see and learn from their strategies.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Doubles and halves are taught in 2nd grade and are expected to be taught to mastery before students enter 3rd grade.  We will be revisiting this throughout the year.</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Google Shape;53;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30800" y="1889700"/>
            <a:ext cx="8282400" cy="15165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Google Shape;21;p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Google Shape;26;p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Google Shape;35;p7"/>
          <p:cNvSpPr txBox="1"/>
          <p:nvPr>
            <p:ph type="title"/>
          </p:nvPr>
        </p:nvSpPr>
        <p:spPr>
          <a:xfrm>
            <a:off x="311700" y="6318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Google Shape;36;p7"/>
          <p:cNvSpPr txBox="1"/>
          <p:nvPr>
            <p:ph idx="1" type="body"/>
          </p:nvPr>
        </p:nvSpPr>
        <p:spPr>
          <a:xfrm>
            <a:off x="311700" y="1618204"/>
            <a:ext cx="2808000" cy="29508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7" name="Google Shape;37;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Google Shape;39;p8"/>
          <p:cNvSpPr txBox="1"/>
          <p:nvPr>
            <p:ph type="title"/>
          </p:nvPr>
        </p:nvSpPr>
        <p:spPr>
          <a:xfrm>
            <a:off x="490250" y="528900"/>
            <a:ext cx="5678100" cy="40857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Google Shape;44;p9"/>
          <p:cNvSpPr txBox="1"/>
          <p:nvPr>
            <p:ph type="title"/>
          </p:nvPr>
        </p:nvSpPr>
        <p:spPr>
          <a:xfrm>
            <a:off x="265500" y="1078750"/>
            <a:ext cx="4045200" cy="1789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Google Shape;45;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Mental Math</a:t>
            </a:r>
            <a:endParaRPr/>
          </a:p>
        </p:txBody>
      </p:sp>
      <p:sp>
        <p:nvSpPr>
          <p:cNvPr id="63" name="Google Shape;63;p13"/>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Week 16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114" name="Google Shape;114;p22"/>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27</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37</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28</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48</a:t>
            </a:r>
            <a:endParaRPr b="1" sz="360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3"/>
          <p:cNvSpPr txBox="1"/>
          <p:nvPr>
            <p:ph type="ctrTitle"/>
          </p:nvPr>
        </p:nvSpPr>
        <p:spPr>
          <a:xfrm>
            <a:off x="430800" y="551975"/>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Day 4</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125" name="Google Shape;125;p2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19</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29</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39</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49</a:t>
            </a:r>
            <a:endParaRPr b="1" sz="360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131" name="Google Shape;131;p25"/>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45</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25</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45</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15</a:t>
            </a:r>
            <a:endParaRPr b="1" sz="36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ctrTitle"/>
          </p:nvPr>
        </p:nvSpPr>
        <p:spPr>
          <a:xfrm>
            <a:off x="430800" y="551975"/>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Day 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74" name="Google Shape;74;p15"/>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44</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35</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37</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49</a:t>
            </a:r>
            <a:endParaRPr b="1" sz="36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80" name="Google Shape;80;p16"/>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1</a:t>
            </a:r>
            <a:r>
              <a:rPr b="1" lang="en" sz="3600">
                <a:latin typeface="Calibri"/>
                <a:ea typeface="Calibri"/>
                <a:cs typeface="Calibri"/>
                <a:sym typeface="Calibri"/>
              </a:rPr>
              <a:t>2</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15</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17</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19</a:t>
            </a:r>
            <a:endParaRPr b="1" sz="36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ctrTitle"/>
          </p:nvPr>
        </p:nvSpPr>
        <p:spPr>
          <a:xfrm>
            <a:off x="430800" y="551975"/>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Day 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91" name="Google Shape;91;p18"/>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11</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19</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24</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47</a:t>
            </a:r>
            <a:endParaRPr b="1" sz="36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97" name="Google Shape;97;p19"/>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21</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45</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47</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48</a:t>
            </a:r>
            <a:endParaRPr b="1" sz="36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ctrTitle"/>
          </p:nvPr>
        </p:nvSpPr>
        <p:spPr>
          <a:xfrm>
            <a:off x="430800" y="551975"/>
            <a:ext cx="8282400" cy="21090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Day 3</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1"/>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Double the values.</a:t>
            </a:r>
            <a:endParaRPr/>
          </a:p>
        </p:txBody>
      </p:sp>
      <p:sp>
        <p:nvSpPr>
          <p:cNvPr id="108" name="Google Shape;108;p21"/>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latin typeface="Calibri"/>
                <a:ea typeface="Calibri"/>
                <a:cs typeface="Calibri"/>
                <a:sym typeface="Calibri"/>
              </a:rPr>
              <a:t>16</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26</a:t>
            </a:r>
            <a:endParaRPr b="1" sz="3600">
              <a:latin typeface="Calibri"/>
              <a:ea typeface="Calibri"/>
              <a:cs typeface="Calibri"/>
              <a:sym typeface="Calibri"/>
            </a:endParaRPr>
          </a:p>
          <a:p>
            <a:pPr indent="0" lvl="0" marL="0" rtl="0" algn="ctr">
              <a:spcBef>
                <a:spcPts val="1200"/>
              </a:spcBef>
              <a:spcAft>
                <a:spcPts val="0"/>
              </a:spcAft>
              <a:buNone/>
            </a:pPr>
            <a:r>
              <a:rPr b="1" lang="en" sz="3600">
                <a:latin typeface="Calibri"/>
                <a:ea typeface="Calibri"/>
                <a:cs typeface="Calibri"/>
                <a:sym typeface="Calibri"/>
              </a:rPr>
              <a:t>36</a:t>
            </a:r>
            <a:endParaRPr b="1" sz="3600">
              <a:latin typeface="Calibri"/>
              <a:ea typeface="Calibri"/>
              <a:cs typeface="Calibri"/>
              <a:sym typeface="Calibri"/>
            </a:endParaRPr>
          </a:p>
          <a:p>
            <a:pPr indent="0" lvl="0" marL="0" rtl="0" algn="ctr">
              <a:spcBef>
                <a:spcPts val="1200"/>
              </a:spcBef>
              <a:spcAft>
                <a:spcPts val="1200"/>
              </a:spcAft>
              <a:buNone/>
            </a:pPr>
            <a:r>
              <a:rPr b="1" lang="en" sz="3600">
                <a:latin typeface="Calibri"/>
                <a:ea typeface="Calibri"/>
                <a:cs typeface="Calibri"/>
                <a:sym typeface="Calibri"/>
              </a:rPr>
              <a:t>46</a:t>
            </a:r>
            <a:endParaRPr b="1" sz="36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0838F"/>
      </a:accent5>
      <a:accent6>
        <a:srgbClr val="F8E71C"/>
      </a:accent6>
      <a:hlink>
        <a:srgbClr val="00838F"/>
      </a:hlink>
      <a:folHlink>
        <a:srgbClr val="00838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