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A5B24CE-501E-42F4-BCD6-A67F423F5DBF}">
  <a:tblStyle styleId="{BA5B24CE-501E-42F4-BCD6-A67F423F5DB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0" Type="http://schemas.openxmlformats.org/officeDocument/2006/relationships/slide" Target="slides/slide4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 that this is a 4-day week.  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1e3be03702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1e3be03702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bfb52f30f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bfb52f30f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1e3be0370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1e3be0370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bfb52f30fb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bfb52f30fb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197a200ae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197a200a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c31be3827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c31be3827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bfb52f30fb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2bfb52f30fb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c0b6c77d02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2c0b6c77d02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1f7683fc4f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1f7683fc4f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1f7683fc4f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1f7683fc4f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c0b6c77d02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c0b6c77d02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c31be3827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c31be3827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1f7683fc4f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1f7683fc4f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1f7683fc4f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1f7683fc4f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1f7683fc4f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1f7683fc4f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2005d3f9a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2005d3f9a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2005d3f9a5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2005d3f9a5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2005d3f9a5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2005d3f9a5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2005d3f9a5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32005d3f9a5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2005d3f9a5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32005d3f9a5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2005d3f9a5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32005d3f9a5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bfb52f30f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bfb52f30f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2005d3f9a5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32005d3f9a5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32005d3f9a5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32005d3f9a5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32005d3f9a5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32005d3f9a5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2005d3f9a5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32005d3f9a5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2005d3f9a5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32005d3f9a5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32005d3f9a5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32005d3f9a5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32005d3f9a5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32005d3f9a5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32005d3f9a5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32005d3f9a5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32005d3f9a5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32005d3f9a5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32005d3f9a5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" name="Google Shape;273;g32005d3f9a5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1e3be03702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1e3be03702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2c31be38278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2c31be38278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2c31be38278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2c31be38278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2c0b6c77d02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2c0b6c77d02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32005d3f9a5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7" name="Google Shape;297;g32005d3f9a5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2c31be38278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2c31be38278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1e3be03702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1e3be03702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1e3be03702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1e3be03702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1e3be03702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1e3be03702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1e3be03702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1e3be03702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1e3be03702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1e3be03702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4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4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2.png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3.xml"/><Relationship Id="rId3" Type="http://schemas.openxmlformats.org/officeDocument/2006/relationships/image" Target="../media/image3.png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2nd grade: Week 2</a:t>
            </a:r>
            <a:r>
              <a:rPr lang="en"/>
              <a:t>3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050" y="4708600"/>
            <a:ext cx="1047750" cy="37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6000"/>
              <a:t>I like ______’s raincoat.  </a:t>
            </a:r>
            <a:endParaRPr sz="6000"/>
          </a:p>
        </p:txBody>
      </p:sp>
      <p:sp>
        <p:nvSpPr>
          <p:cNvPr id="110" name="Google Shape;110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5"/>
                </a:solidFill>
              </a:rPr>
              <a:t>Grammar Time:</a:t>
            </a:r>
            <a:endParaRPr b="1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What do you notice about this list of words?</a:t>
            </a:r>
            <a:endParaRPr i="1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16" name="Google Shape;116;p23"/>
          <p:cNvGraphicFramePr/>
          <p:nvPr/>
        </p:nvGraphicFramePr>
        <p:xfrm>
          <a:off x="385700" y="1017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{BA5B24CE-501E-42F4-BCD6-A67F423F5DBF}</a:tableStyleId>
              </a:tblPr>
              <a:tblGrid>
                <a:gridCol w="2083850"/>
                <a:gridCol w="2083850"/>
                <a:gridCol w="2083850"/>
                <a:gridCol w="2083850"/>
              </a:tblGrid>
              <a:tr h="1149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worry</a:t>
                      </a: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3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backward</a:t>
                      </a: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3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worse</a:t>
                      </a: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3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world</a:t>
                      </a: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3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/>
                </a:tc>
              </a:tr>
              <a:tr h="1149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dollar</a:t>
                      </a: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3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favor</a:t>
                      </a:r>
                      <a:endParaRPr sz="3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sugar</a:t>
                      </a: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3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grammar</a:t>
                      </a: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3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/>
                </a:tc>
              </a:tr>
              <a:tr h="1149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color</a:t>
                      </a:r>
                      <a:endParaRPr sz="3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doctor</a:t>
                      </a:r>
                      <a:r>
                        <a:rPr lang="en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3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686" y="0"/>
            <a:ext cx="8244628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6" name="Google Shape;126;p25"/>
          <p:cNvGraphicFramePr/>
          <p:nvPr/>
        </p:nvGraphicFramePr>
        <p:xfrm>
          <a:off x="2159000" y="139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{BA5B24CE-501E-42F4-BCD6-A67F423F5DBF}</a:tableStyleId>
              </a:tblPr>
              <a:tblGrid>
                <a:gridCol w="2413000"/>
                <a:gridCol w="2413000"/>
              </a:tblGrid>
              <a:tr h="671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ar</a:t>
                      </a:r>
                      <a:endParaRPr sz="3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or</a:t>
                      </a:r>
                      <a:endParaRPr sz="3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/>
                </a:tc>
              </a:tr>
              <a:tr h="34987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b</a:t>
                      </a:r>
                      <a:r>
                        <a:rPr lang="en" sz="240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ackward</a:t>
                      </a:r>
                      <a:endParaRPr sz="240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  <a:p>
                      <a:pPr indent="0" lvl="0" marL="0" rtl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dollar</a:t>
                      </a:r>
                      <a:endParaRPr sz="240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  <a:p>
                      <a:pPr indent="0" lvl="0" marL="0" rtl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sugar</a:t>
                      </a:r>
                      <a:endParaRPr sz="240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  <a:p>
                      <a:pPr indent="0" lvl="0" marL="0" rtl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240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grammar</a:t>
                      </a:r>
                      <a:endParaRPr sz="240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Avenir"/>
                          <a:ea typeface="Avenir"/>
                          <a:cs typeface="Avenir"/>
                          <a:sym typeface="Avenir"/>
                        </a:rPr>
                        <a:t>worry</a:t>
                      </a:r>
                      <a:endParaRPr sz="2400"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  <a:p>
                      <a:pPr indent="0" lvl="0" marL="0" rtl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Avenir"/>
                          <a:ea typeface="Avenir"/>
                          <a:cs typeface="Avenir"/>
                          <a:sym typeface="Avenir"/>
                        </a:rPr>
                        <a:t>worse</a:t>
                      </a:r>
                      <a:endParaRPr sz="2400"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  <a:p>
                      <a:pPr indent="0" lvl="0" marL="0" rtl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Avenir"/>
                          <a:ea typeface="Avenir"/>
                          <a:cs typeface="Avenir"/>
                          <a:sym typeface="Avenir"/>
                        </a:rPr>
                        <a:t>world</a:t>
                      </a:r>
                      <a:endParaRPr sz="2400"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  <a:p>
                      <a:pPr indent="0" lvl="0" marL="0" rtl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Avenir"/>
                          <a:ea typeface="Avenir"/>
                          <a:cs typeface="Avenir"/>
                          <a:sym typeface="Avenir"/>
                        </a:rPr>
                        <a:t>color</a:t>
                      </a:r>
                      <a:endParaRPr sz="2400"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  <a:p>
                      <a:pPr indent="0" lvl="0" marL="0" rtl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Avenir"/>
                          <a:ea typeface="Avenir"/>
                          <a:cs typeface="Avenir"/>
                          <a:sym typeface="Avenir"/>
                        </a:rPr>
                        <a:t>doctor</a:t>
                      </a:r>
                      <a:endParaRPr sz="2400"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  <a:p>
                      <a:pPr indent="0" lvl="0" marL="0" rtl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Avenir"/>
                          <a:ea typeface="Avenir"/>
                          <a:cs typeface="Avenir"/>
                          <a:sym typeface="Avenir"/>
                        </a:rPr>
                        <a:t>favor</a:t>
                      </a:r>
                      <a:endParaRPr sz="2400"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1"/>
                </a:solidFill>
              </a:rPr>
              <a:t>HOMOPHONE PAIR!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132" name="Google Shape;132;p2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6000"/>
              <a:t>hear</a:t>
            </a:r>
            <a:endParaRPr sz="6000"/>
          </a:p>
        </p:txBody>
      </p:sp>
      <p:sp>
        <p:nvSpPr>
          <p:cNvPr id="133" name="Google Shape;133;p2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6000"/>
              <a:t>here</a:t>
            </a:r>
            <a:endParaRPr sz="6000"/>
          </a:p>
        </p:txBody>
      </p:sp>
      <p:pic>
        <p:nvPicPr>
          <p:cNvPr id="134" name="Google Shape;134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73175" y="81450"/>
            <a:ext cx="998825" cy="998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7"/>
          <p:cNvSpPr txBox="1"/>
          <p:nvPr>
            <p:ph type="title"/>
          </p:nvPr>
        </p:nvSpPr>
        <p:spPr>
          <a:xfrm>
            <a:off x="311700" y="555600"/>
            <a:ext cx="2808000" cy="123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chemeClr val="lt2"/>
                </a:solidFill>
              </a:rPr>
              <a:t>Day</a:t>
            </a:r>
            <a:endParaRPr sz="9600">
              <a:solidFill>
                <a:schemeClr val="lt2"/>
              </a:solidFill>
            </a:endParaRPr>
          </a:p>
        </p:txBody>
      </p:sp>
      <p:sp>
        <p:nvSpPr>
          <p:cNvPr id="140" name="Google Shape;140;p2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0000">
                <a:solidFill>
                  <a:schemeClr val="accent4"/>
                </a:solidFill>
              </a:rPr>
              <a:t>2</a:t>
            </a:r>
            <a:endParaRPr sz="2000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5"/>
                </a:solidFill>
              </a:rPr>
              <a:t>Grammar Time:</a:t>
            </a:r>
            <a:endParaRPr b="1">
              <a:solidFill>
                <a:schemeClr val="accent5"/>
              </a:solidFill>
            </a:endParaRPr>
          </a:p>
        </p:txBody>
      </p:sp>
      <p:sp>
        <p:nvSpPr>
          <p:cNvPr id="146" name="Google Shape;146;p28"/>
          <p:cNvSpPr txBox="1"/>
          <p:nvPr/>
        </p:nvSpPr>
        <p:spPr>
          <a:xfrm>
            <a:off x="514700" y="993925"/>
            <a:ext cx="7161600" cy="29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Practice </a:t>
            </a:r>
            <a:r>
              <a:rPr lang="en" sz="1800">
                <a:solidFill>
                  <a:schemeClr val="dk2"/>
                </a:solidFill>
              </a:rPr>
              <a:t>finding</a:t>
            </a:r>
            <a:r>
              <a:rPr lang="en" sz="1800">
                <a:solidFill>
                  <a:schemeClr val="dk2"/>
                </a:solidFill>
              </a:rPr>
              <a:t> possessives!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1"/>
                </a:solidFill>
              </a:rPr>
              <a:t>HOMOPHONE PAIR!</a:t>
            </a:r>
            <a:endParaRPr b="1">
              <a:solidFill>
                <a:schemeClr val="accent1"/>
              </a:solidFill>
            </a:endParaRPr>
          </a:p>
        </p:txBody>
      </p:sp>
      <p:pic>
        <p:nvPicPr>
          <p:cNvPr id="152" name="Google Shape;152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73175" y="81450"/>
            <a:ext cx="998825" cy="998825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29"/>
          <p:cNvSpPr txBox="1"/>
          <p:nvPr/>
        </p:nvSpPr>
        <p:spPr>
          <a:xfrm>
            <a:off x="565900" y="1174950"/>
            <a:ext cx="7529100" cy="36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AutoNum type="arabicPeriod"/>
            </a:pPr>
            <a:r>
              <a:rPr lang="en" sz="3000">
                <a:solidFill>
                  <a:schemeClr val="dk2"/>
                </a:solidFill>
              </a:rPr>
              <a:t>Please put your paper right _________.</a:t>
            </a:r>
            <a:endParaRPr sz="3000">
              <a:solidFill>
                <a:schemeClr val="dk2"/>
              </a:solidFill>
            </a:endParaRPr>
          </a:p>
          <a:p>
            <a:pPr indent="-4191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AutoNum type="arabicPeriod"/>
            </a:pPr>
            <a:r>
              <a:rPr lang="en" sz="3000">
                <a:solidFill>
                  <a:schemeClr val="dk2"/>
                </a:solidFill>
              </a:rPr>
              <a:t>I can’t _______ you. Please speak up.</a:t>
            </a:r>
            <a:endParaRPr sz="3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2"/>
                </a:solidFill>
              </a:rPr>
              <a:t> </a:t>
            </a:r>
            <a:r>
              <a:rPr lang="en" sz="3000">
                <a:solidFill>
                  <a:schemeClr val="dk2"/>
                </a:solidFill>
              </a:rPr>
              <a:t>  </a:t>
            </a:r>
            <a:endParaRPr sz="3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686" y="0"/>
            <a:ext cx="8244628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" name="Google Shape;163;p31"/>
          <p:cNvGraphicFramePr/>
          <p:nvPr/>
        </p:nvGraphicFramePr>
        <p:xfrm>
          <a:off x="2159000" y="320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{BA5B24CE-501E-42F4-BCD6-A67F423F5DBF}</a:tableStyleId>
              </a:tblPr>
              <a:tblGrid>
                <a:gridCol w="2413000"/>
                <a:gridCol w="2413000"/>
              </a:tblGrid>
              <a:tr h="671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ar</a:t>
                      </a:r>
                      <a:endParaRPr sz="3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or</a:t>
                      </a:r>
                      <a:endParaRPr sz="3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 anchor="ctr"/>
                </a:tc>
              </a:tr>
              <a:tr h="349870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 </a:t>
                      </a:r>
                      <a:r>
                        <a:rPr lang="en" sz="2400">
                          <a:solidFill>
                            <a:schemeClr val="dk1"/>
                          </a:solidFill>
                          <a:latin typeface="Avenir"/>
                          <a:ea typeface="Avenir"/>
                          <a:cs typeface="Avenir"/>
                          <a:sym typeface="Avenir"/>
                        </a:rPr>
                        <a:t> </a:t>
                      </a:r>
                      <a:endParaRPr sz="2400">
                        <a:solidFill>
                          <a:schemeClr val="dk1"/>
                        </a:solidFill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Avenir"/>
                          <a:ea typeface="Avenir"/>
                          <a:cs typeface="Avenir"/>
                          <a:sym typeface="Avenir"/>
                        </a:rPr>
                        <a:t> </a:t>
                      </a:r>
                      <a:endParaRPr sz="2400">
                        <a:latin typeface="Avenir"/>
                        <a:ea typeface="Avenir"/>
                        <a:cs typeface="Avenir"/>
                        <a:sym typeface="Avenir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555600"/>
            <a:ext cx="2808000" cy="123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chemeClr val="lt2"/>
                </a:solidFill>
              </a:rPr>
              <a:t>Day</a:t>
            </a:r>
            <a:endParaRPr sz="9600">
              <a:solidFill>
                <a:schemeClr val="lt2"/>
              </a:solidFill>
            </a:endParaRPr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0000">
                <a:solidFill>
                  <a:schemeClr val="accent4"/>
                </a:solidFill>
              </a:rPr>
              <a:t>1</a:t>
            </a:r>
            <a:endParaRPr sz="2000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2"/>
          <p:cNvSpPr txBox="1"/>
          <p:nvPr>
            <p:ph type="title"/>
          </p:nvPr>
        </p:nvSpPr>
        <p:spPr>
          <a:xfrm>
            <a:off x="311700" y="555600"/>
            <a:ext cx="2808000" cy="123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chemeClr val="lt2"/>
                </a:solidFill>
              </a:rPr>
              <a:t>Day</a:t>
            </a:r>
            <a:endParaRPr sz="9600">
              <a:solidFill>
                <a:schemeClr val="lt2"/>
              </a:solidFill>
            </a:endParaRPr>
          </a:p>
        </p:txBody>
      </p:sp>
      <p:sp>
        <p:nvSpPr>
          <p:cNvPr id="169" name="Google Shape;169;p3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0000">
                <a:solidFill>
                  <a:schemeClr val="accent4"/>
                </a:solidFill>
              </a:rPr>
              <a:t>3</a:t>
            </a:r>
            <a:endParaRPr sz="2000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04800" lvl="0" marL="457200" rtl="0" algn="l">
              <a:lnSpc>
                <a:spcPct val="2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AutoNum type="arabicPeriod" startAt="9"/>
            </a:pP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 can’t </a:t>
            </a:r>
            <a:r>
              <a:rPr lang="en" sz="1200" strike="sng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here</a:t>
            </a: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you.  Please speak louder.</a:t>
            </a:r>
            <a:endParaRPr sz="1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04800" lvl="0" marL="457200" rtl="0" algn="l">
              <a:lnSpc>
                <a:spcPct val="2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AutoNum type="arabicPeriod" startAt="9"/>
            </a:pP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The lizard ate all its food.</a:t>
            </a:r>
            <a:endParaRPr sz="1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04800" lvl="0" marL="457200" rtl="0" algn="l">
              <a:lnSpc>
                <a:spcPct val="2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AutoNum type="arabicPeriod" startAt="9"/>
            </a:pP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There is no </a:t>
            </a:r>
            <a:r>
              <a:rPr lang="en" sz="1200" strike="sng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weigh</a:t>
            </a: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that I can live here anymore.</a:t>
            </a:r>
            <a:endParaRPr sz="1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04800" lvl="0" marL="457200" rtl="0" algn="l">
              <a:lnSpc>
                <a:spcPct val="2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AutoNum type="arabicPeriod" startAt="9"/>
            </a:pP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The </a:t>
            </a:r>
            <a:r>
              <a:rPr lang="en" sz="1200" strike="sng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dear</a:t>
            </a: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had enormous antlers.</a:t>
            </a:r>
            <a:endParaRPr sz="1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04800" lvl="0" marL="457200" rtl="0" algn="l">
              <a:lnSpc>
                <a:spcPct val="2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AutoNum type="arabicPeriod" startAt="9"/>
            </a:pP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There is a </a:t>
            </a:r>
            <a:r>
              <a:rPr lang="en" sz="1200" strike="sng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not</a:t>
            </a: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in my shoelaces that I can’t untie.</a:t>
            </a:r>
            <a:endParaRPr sz="1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04800" lvl="0" marL="457200" rtl="0" algn="l">
              <a:lnSpc>
                <a:spcPct val="2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AutoNum type="arabicPeriod" startAt="9"/>
            </a:pP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The baby </a:t>
            </a:r>
            <a:r>
              <a:rPr lang="en" sz="1200" strike="sng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through</a:t>
            </a: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all her toys on the floor.</a:t>
            </a:r>
            <a:endParaRPr/>
          </a:p>
        </p:txBody>
      </p:sp>
      <p:sp>
        <p:nvSpPr>
          <p:cNvPr id="175" name="Google Shape;175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5"/>
                </a:solidFill>
              </a:rPr>
              <a:t>Grammar Time:</a:t>
            </a:r>
            <a:endParaRPr b="1">
              <a:solidFill>
                <a:schemeClr val="accent5"/>
              </a:solidFill>
            </a:endParaRPr>
          </a:p>
        </p:txBody>
      </p:sp>
      <p:sp>
        <p:nvSpPr>
          <p:cNvPr id="176" name="Google Shape;176;p33"/>
          <p:cNvSpPr txBox="1"/>
          <p:nvPr/>
        </p:nvSpPr>
        <p:spPr>
          <a:xfrm>
            <a:off x="1249500" y="1039025"/>
            <a:ext cx="1256700" cy="3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Comic Sans MS"/>
                <a:ea typeface="Comic Sans MS"/>
                <a:cs typeface="Comic Sans MS"/>
                <a:sym typeface="Comic Sans MS"/>
              </a:rPr>
              <a:t>hear</a:t>
            </a:r>
            <a:endParaRPr sz="1000">
              <a:solidFill>
                <a:schemeClr val="accent4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7" name="Google Shape;177;p33"/>
          <p:cNvSpPr txBox="1"/>
          <p:nvPr/>
        </p:nvSpPr>
        <p:spPr>
          <a:xfrm>
            <a:off x="1610850" y="2010075"/>
            <a:ext cx="1256700" cy="3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Comic Sans MS"/>
                <a:ea typeface="Comic Sans MS"/>
                <a:cs typeface="Comic Sans MS"/>
                <a:sym typeface="Comic Sans MS"/>
              </a:rPr>
              <a:t>way</a:t>
            </a:r>
            <a:endParaRPr sz="1000">
              <a:solidFill>
                <a:schemeClr val="accent4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8" name="Google Shape;178;p33"/>
          <p:cNvSpPr txBox="1"/>
          <p:nvPr/>
        </p:nvSpPr>
        <p:spPr>
          <a:xfrm>
            <a:off x="1134950" y="2512900"/>
            <a:ext cx="1256700" cy="3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Comic Sans MS"/>
                <a:ea typeface="Comic Sans MS"/>
                <a:cs typeface="Comic Sans MS"/>
                <a:sym typeface="Comic Sans MS"/>
              </a:rPr>
              <a:t>deer</a:t>
            </a:r>
            <a:endParaRPr sz="1000">
              <a:solidFill>
                <a:schemeClr val="accent4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9" name="Google Shape;179;p33"/>
          <p:cNvSpPr txBox="1"/>
          <p:nvPr/>
        </p:nvSpPr>
        <p:spPr>
          <a:xfrm>
            <a:off x="1463050" y="3032675"/>
            <a:ext cx="1256700" cy="3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Comic Sans MS"/>
                <a:ea typeface="Comic Sans MS"/>
                <a:cs typeface="Comic Sans MS"/>
                <a:sym typeface="Comic Sans MS"/>
              </a:rPr>
              <a:t>knot</a:t>
            </a:r>
            <a:endParaRPr sz="1000">
              <a:solidFill>
                <a:schemeClr val="accent4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0" name="Google Shape;180;p33"/>
          <p:cNvSpPr txBox="1"/>
          <p:nvPr/>
        </p:nvSpPr>
        <p:spPr>
          <a:xfrm>
            <a:off x="1493000" y="3488600"/>
            <a:ext cx="1256700" cy="3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Comic Sans MS"/>
                <a:ea typeface="Comic Sans MS"/>
                <a:cs typeface="Comic Sans MS"/>
                <a:sym typeface="Comic Sans MS"/>
              </a:rPr>
              <a:t>threw</a:t>
            </a:r>
            <a:endParaRPr sz="1000">
              <a:solidFill>
                <a:schemeClr val="accent4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04800" lvl="0" marL="457200" rtl="0" algn="l">
              <a:lnSpc>
                <a:spcPct val="2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AutoNum type="arabicPeriod" startAt="15"/>
            </a:pP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 need to close the refrigerator door or else it can damage the food.</a:t>
            </a:r>
            <a:endParaRPr sz="1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04800" lvl="0" marL="457200" rtl="0" algn="l">
              <a:lnSpc>
                <a:spcPct val="2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AutoNum type="arabicPeriod" startAt="15"/>
            </a:pP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 am not </a:t>
            </a:r>
            <a:r>
              <a:rPr lang="en" sz="1200" strike="sng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aloud</a:t>
            </a: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to walk to the library alone because I am only eight.</a:t>
            </a:r>
            <a:endParaRPr sz="1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04800" lvl="0" marL="457200" rtl="0" algn="l">
              <a:lnSpc>
                <a:spcPct val="2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AutoNum type="arabicPeriod" startAt="15"/>
            </a:pP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 </a:t>
            </a:r>
            <a:r>
              <a:rPr lang="en" sz="1200" strike="sng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wood</a:t>
            </a: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like to go on a trip to Japan.</a:t>
            </a:r>
            <a:endParaRPr sz="1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04800" lvl="0" marL="457200" rtl="0" algn="l">
              <a:lnSpc>
                <a:spcPct val="2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AutoNum type="arabicPeriod" startAt="15"/>
            </a:pP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The cold wind blew down all the leaves.</a:t>
            </a:r>
            <a:endParaRPr sz="1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04800" lvl="0" marL="457200" rtl="0" algn="l">
              <a:lnSpc>
                <a:spcPct val="2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AutoNum type="arabicPeriod" startAt="15"/>
            </a:pP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 </a:t>
            </a:r>
            <a:r>
              <a:rPr lang="en" sz="1200" strike="sng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cot</a:t>
            </a: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a firefly and put it in a jar.</a:t>
            </a:r>
            <a:endParaRPr sz="1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04800" lvl="0" marL="457200" rtl="0" algn="l">
              <a:lnSpc>
                <a:spcPct val="2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venir"/>
              <a:buAutoNum type="arabicPeriod" startAt="15"/>
            </a:pP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 won a </a:t>
            </a:r>
            <a:r>
              <a:rPr lang="en" sz="1200" strike="sng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metal</a:t>
            </a:r>
            <a:r>
              <a:rPr lang="en" sz="1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 in the 100 yard dash.  </a:t>
            </a:r>
            <a:endParaRPr/>
          </a:p>
        </p:txBody>
      </p:sp>
      <p:sp>
        <p:nvSpPr>
          <p:cNvPr id="186" name="Google Shape;186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5"/>
                </a:solidFill>
              </a:rPr>
              <a:t>Grammar Time:</a:t>
            </a:r>
            <a:endParaRPr b="1">
              <a:solidFill>
                <a:schemeClr val="accent5"/>
              </a:solidFill>
            </a:endParaRPr>
          </a:p>
        </p:txBody>
      </p:sp>
      <p:sp>
        <p:nvSpPr>
          <p:cNvPr id="187" name="Google Shape;187;p34"/>
          <p:cNvSpPr txBox="1"/>
          <p:nvPr/>
        </p:nvSpPr>
        <p:spPr>
          <a:xfrm>
            <a:off x="1396575" y="1549900"/>
            <a:ext cx="1256700" cy="3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Comic Sans MS"/>
                <a:ea typeface="Comic Sans MS"/>
                <a:cs typeface="Comic Sans MS"/>
                <a:sym typeface="Comic Sans MS"/>
              </a:rPr>
              <a:t>allowed</a:t>
            </a:r>
            <a:endParaRPr sz="1000">
              <a:solidFill>
                <a:schemeClr val="accent4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8" name="Google Shape;188;p34"/>
          <p:cNvSpPr txBox="1"/>
          <p:nvPr/>
        </p:nvSpPr>
        <p:spPr>
          <a:xfrm>
            <a:off x="854775" y="2037750"/>
            <a:ext cx="1256700" cy="3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Comic Sans MS"/>
                <a:ea typeface="Comic Sans MS"/>
                <a:cs typeface="Comic Sans MS"/>
                <a:sym typeface="Comic Sans MS"/>
              </a:rPr>
              <a:t>would</a:t>
            </a:r>
            <a:endParaRPr sz="1000">
              <a:solidFill>
                <a:schemeClr val="accent4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9" name="Google Shape;189;p34"/>
          <p:cNvSpPr txBox="1"/>
          <p:nvPr/>
        </p:nvSpPr>
        <p:spPr>
          <a:xfrm>
            <a:off x="854775" y="3036725"/>
            <a:ext cx="1256700" cy="3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Comic Sans MS"/>
                <a:ea typeface="Comic Sans MS"/>
                <a:cs typeface="Comic Sans MS"/>
                <a:sym typeface="Comic Sans MS"/>
              </a:rPr>
              <a:t>caught</a:t>
            </a:r>
            <a:endParaRPr sz="1000">
              <a:solidFill>
                <a:schemeClr val="accent4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0" name="Google Shape;190;p34"/>
          <p:cNvSpPr txBox="1"/>
          <p:nvPr/>
        </p:nvSpPr>
        <p:spPr>
          <a:xfrm>
            <a:off x="1310675" y="3497975"/>
            <a:ext cx="1256700" cy="3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Comic Sans MS"/>
                <a:ea typeface="Comic Sans MS"/>
                <a:cs typeface="Comic Sans MS"/>
                <a:sym typeface="Comic Sans MS"/>
              </a:rPr>
              <a:t>medal</a:t>
            </a:r>
            <a:endParaRPr sz="1000">
              <a:solidFill>
                <a:schemeClr val="accent4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Google Shape;195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9686" y="0"/>
            <a:ext cx="8244628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9600">
                <a:latin typeface="Avenir"/>
                <a:ea typeface="Avenir"/>
                <a:cs typeface="Avenir"/>
                <a:sym typeface="Avenir"/>
              </a:rPr>
              <a:t>spider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9600">
                <a:latin typeface="Avenir"/>
                <a:ea typeface="Avenir"/>
                <a:cs typeface="Avenir"/>
                <a:sym typeface="Avenir"/>
              </a:rPr>
              <a:t>chedda</a:t>
            </a:r>
            <a:r>
              <a:rPr lang="en" sz="9600">
                <a:latin typeface="Avenir"/>
                <a:ea typeface="Avenir"/>
                <a:cs typeface="Avenir"/>
                <a:sym typeface="Avenir"/>
              </a:rPr>
              <a:t>r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9600">
                <a:latin typeface="Avenir"/>
                <a:ea typeface="Avenir"/>
                <a:cs typeface="Avenir"/>
                <a:sym typeface="Avenir"/>
              </a:rPr>
              <a:t>rumor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9600">
                <a:latin typeface="Avenir"/>
                <a:ea typeface="Avenir"/>
                <a:cs typeface="Avenir"/>
                <a:sym typeface="Avenir"/>
              </a:rPr>
              <a:t>tractor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9600">
                <a:latin typeface="Avenir"/>
                <a:ea typeface="Avenir"/>
                <a:cs typeface="Avenir"/>
                <a:sym typeface="Avenir"/>
              </a:rPr>
              <a:t>harbor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4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9600">
                <a:latin typeface="Avenir"/>
                <a:ea typeface="Avenir"/>
                <a:cs typeface="Avenir"/>
                <a:sym typeface="Avenir"/>
              </a:rPr>
              <a:t>solar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920"/>
              <a:t>GRAMMAR GOAL FOR THE WEEK:</a:t>
            </a:r>
            <a:endParaRPr b="1" sz="2920"/>
          </a:p>
        </p:txBody>
      </p:sp>
      <p:sp>
        <p:nvSpPr>
          <p:cNvPr id="68" name="Google Shape;68;p15"/>
          <p:cNvSpPr txBox="1"/>
          <p:nvPr/>
        </p:nvSpPr>
        <p:spPr>
          <a:xfrm>
            <a:off x="571500" y="1341825"/>
            <a:ext cx="7468800" cy="31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4800">
                <a:solidFill>
                  <a:schemeClr val="accent1"/>
                </a:solidFill>
              </a:rPr>
              <a:t>Find and correctly write possessives.</a:t>
            </a:r>
            <a:endParaRPr i="1" sz="48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4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9600">
                <a:latin typeface="Avenir"/>
                <a:ea typeface="Avenir"/>
                <a:cs typeface="Avenir"/>
                <a:sym typeface="Avenir"/>
              </a:rPr>
              <a:t>liar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4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9600">
                <a:latin typeface="Avenir"/>
                <a:ea typeface="Avenir"/>
                <a:cs typeface="Avenir"/>
                <a:sym typeface="Avenir"/>
              </a:rPr>
              <a:t>stranger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9600">
                <a:latin typeface="Avenir"/>
                <a:ea typeface="Avenir"/>
                <a:cs typeface="Avenir"/>
                <a:sym typeface="Avenir"/>
              </a:rPr>
              <a:t>rather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4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9600">
                <a:latin typeface="Avenir"/>
                <a:ea typeface="Avenir"/>
                <a:cs typeface="Avenir"/>
                <a:sym typeface="Avenir"/>
              </a:rPr>
              <a:t>proper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4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9600">
                <a:latin typeface="Avenir"/>
                <a:ea typeface="Avenir"/>
                <a:cs typeface="Avenir"/>
                <a:sym typeface="Avenir"/>
              </a:rPr>
              <a:t>horror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9600">
                <a:latin typeface="Avenir"/>
                <a:ea typeface="Avenir"/>
                <a:cs typeface="Avenir"/>
                <a:sym typeface="Avenir"/>
              </a:rPr>
              <a:t>razor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4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9600">
                <a:latin typeface="Avenir"/>
                <a:ea typeface="Avenir"/>
                <a:cs typeface="Avenir"/>
                <a:sym typeface="Avenir"/>
              </a:rPr>
              <a:t>splendor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4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9600">
                <a:latin typeface="Avenir"/>
                <a:ea typeface="Avenir"/>
                <a:cs typeface="Avenir"/>
                <a:sym typeface="Avenir"/>
              </a:rPr>
              <a:t>cedar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5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9600">
                <a:latin typeface="Avenir"/>
                <a:ea typeface="Avenir"/>
                <a:cs typeface="Avenir"/>
                <a:sym typeface="Avenir"/>
              </a:rPr>
              <a:t>lunar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5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9600">
                <a:latin typeface="Avenir"/>
                <a:ea typeface="Avenir"/>
                <a:cs typeface="Avenir"/>
                <a:sym typeface="Avenir"/>
              </a:rPr>
              <a:t>molar</a:t>
            </a:r>
            <a:endParaRPr sz="9600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6000"/>
              <a:t>This is his book.  </a:t>
            </a:r>
            <a:endParaRPr sz="6000"/>
          </a:p>
        </p:txBody>
      </p:sp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5"/>
                </a:solidFill>
              </a:rPr>
              <a:t>Grammar Time:</a:t>
            </a:r>
            <a:endParaRPr b="1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52"/>
          <p:cNvSpPr txBox="1"/>
          <p:nvPr>
            <p:ph type="title"/>
          </p:nvPr>
        </p:nvSpPr>
        <p:spPr>
          <a:xfrm>
            <a:off x="311700" y="555600"/>
            <a:ext cx="2808000" cy="123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chemeClr val="lt2"/>
                </a:solidFill>
              </a:rPr>
              <a:t>Day</a:t>
            </a:r>
            <a:endParaRPr sz="9600">
              <a:solidFill>
                <a:schemeClr val="lt2"/>
              </a:solidFill>
            </a:endParaRPr>
          </a:p>
        </p:txBody>
      </p:sp>
      <p:sp>
        <p:nvSpPr>
          <p:cNvPr id="281" name="Google Shape;281;p5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0000">
                <a:solidFill>
                  <a:schemeClr val="accent4"/>
                </a:solidFill>
              </a:rPr>
              <a:t>4</a:t>
            </a:r>
            <a:endParaRPr sz="2000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5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  That is Jess soccer ball.</a:t>
            </a:r>
            <a:endParaRPr sz="36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6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600"/>
              <a:t>I went to my friend house.  </a:t>
            </a:r>
            <a:endParaRPr sz="3600"/>
          </a:p>
        </p:txBody>
      </p:sp>
      <p:sp>
        <p:nvSpPr>
          <p:cNvPr id="287" name="Google Shape;287;p5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5"/>
                </a:solidFill>
              </a:rPr>
              <a:t>Grammar Time:</a:t>
            </a:r>
            <a:endParaRPr b="1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5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1"/>
                </a:solidFill>
              </a:rPr>
              <a:t>HOMOPHONE PAIR!</a:t>
            </a:r>
            <a:endParaRPr b="1">
              <a:solidFill>
                <a:schemeClr val="accent1"/>
              </a:solidFill>
            </a:endParaRPr>
          </a:p>
        </p:txBody>
      </p:sp>
      <p:pic>
        <p:nvPicPr>
          <p:cNvPr id="293" name="Google Shape;293;p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73175" y="81450"/>
            <a:ext cx="998825" cy="998825"/>
          </a:xfrm>
          <a:prstGeom prst="rect">
            <a:avLst/>
          </a:prstGeom>
          <a:noFill/>
          <a:ln>
            <a:noFill/>
          </a:ln>
        </p:spPr>
      </p:pic>
      <p:sp>
        <p:nvSpPr>
          <p:cNvPr id="294" name="Google Shape;294;p54"/>
          <p:cNvSpPr txBox="1"/>
          <p:nvPr/>
        </p:nvSpPr>
        <p:spPr>
          <a:xfrm>
            <a:off x="565900" y="1470350"/>
            <a:ext cx="7529100" cy="25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>
                <a:solidFill>
                  <a:schemeClr val="dk2"/>
                </a:solidFill>
              </a:rPr>
              <a:t>Write a sentence that has </a:t>
            </a:r>
            <a:r>
              <a:rPr lang="en" sz="5400" u="sng">
                <a:solidFill>
                  <a:schemeClr val="dk2"/>
                </a:solidFill>
              </a:rPr>
              <a:t>here</a:t>
            </a:r>
            <a:r>
              <a:rPr lang="en" sz="5400">
                <a:solidFill>
                  <a:schemeClr val="dk2"/>
                </a:solidFill>
              </a:rPr>
              <a:t> and </a:t>
            </a:r>
            <a:r>
              <a:rPr lang="en" sz="5400" u="sng">
                <a:solidFill>
                  <a:schemeClr val="dk2"/>
                </a:solidFill>
              </a:rPr>
              <a:t>hear</a:t>
            </a:r>
            <a:r>
              <a:rPr lang="en" sz="5400">
                <a:solidFill>
                  <a:schemeClr val="dk2"/>
                </a:solidFill>
              </a:rPr>
              <a:t> used correctly in it. </a:t>
            </a:r>
            <a:r>
              <a:rPr lang="en" sz="5400">
                <a:solidFill>
                  <a:schemeClr val="dk2"/>
                </a:solidFill>
              </a:rPr>
              <a:t> </a:t>
            </a:r>
            <a:endParaRPr sz="54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9" name="Google Shape;299;p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15500" y="173725"/>
            <a:ext cx="3912980" cy="48387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56"/>
          <p:cNvSpPr txBox="1"/>
          <p:nvPr>
            <p:ph type="title"/>
          </p:nvPr>
        </p:nvSpPr>
        <p:spPr>
          <a:xfrm>
            <a:off x="311700" y="555600"/>
            <a:ext cx="2808000" cy="123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chemeClr val="lt2"/>
                </a:solidFill>
              </a:rPr>
              <a:t>Day</a:t>
            </a:r>
            <a:endParaRPr sz="9600">
              <a:solidFill>
                <a:schemeClr val="lt2"/>
              </a:solidFill>
            </a:endParaRPr>
          </a:p>
        </p:txBody>
      </p:sp>
      <p:sp>
        <p:nvSpPr>
          <p:cNvPr id="305" name="Google Shape;305;p56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0000">
                <a:solidFill>
                  <a:schemeClr val="accent4"/>
                </a:solidFill>
              </a:rPr>
              <a:t>5</a:t>
            </a:r>
            <a:endParaRPr sz="2000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6000"/>
              <a:t>This is Jaden’s book.  </a:t>
            </a:r>
            <a:endParaRPr sz="6000"/>
          </a:p>
        </p:txBody>
      </p:sp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5"/>
                </a:solidFill>
              </a:rPr>
              <a:t>Grammar Time:</a:t>
            </a:r>
            <a:endParaRPr b="1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6000"/>
              <a:t>This is _______’s book.  </a:t>
            </a:r>
            <a:endParaRPr sz="6000"/>
          </a:p>
        </p:txBody>
      </p:sp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5"/>
                </a:solidFill>
              </a:rPr>
              <a:t>Grammar Time:</a:t>
            </a:r>
            <a:endParaRPr b="1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6000"/>
              <a:t>I like her raincoat.</a:t>
            </a:r>
            <a:r>
              <a:rPr lang="en" sz="6000"/>
              <a:t>  </a:t>
            </a:r>
            <a:endParaRPr sz="6000"/>
          </a:p>
        </p:txBody>
      </p:sp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5"/>
                </a:solidFill>
              </a:rPr>
              <a:t>Grammar Time:</a:t>
            </a:r>
            <a:endParaRPr b="1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6000"/>
              <a:t>I like Tanisha’s raincoat.  </a:t>
            </a:r>
            <a:endParaRPr sz="6000"/>
          </a:p>
        </p:txBody>
      </p:sp>
      <p:sp>
        <p:nvSpPr>
          <p:cNvPr id="98" name="Google Shape;98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5"/>
                </a:solidFill>
              </a:rPr>
              <a:t>Grammar Time:</a:t>
            </a:r>
            <a:endParaRPr b="1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7402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6000"/>
              <a:t>I like my sister’s raincoat.  </a:t>
            </a:r>
            <a:endParaRPr sz="6000"/>
          </a:p>
        </p:txBody>
      </p:sp>
      <p:sp>
        <p:nvSpPr>
          <p:cNvPr id="104" name="Google Shape;10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5"/>
                </a:solidFill>
              </a:rPr>
              <a:t>Grammar Time:</a:t>
            </a:r>
            <a:endParaRPr b="1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