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70" r:id="rId5"/>
    <p:sldId id="263" r:id="rId6"/>
    <p:sldId id="259" r:id="rId7"/>
    <p:sldId id="269" r:id="rId8"/>
    <p:sldId id="260" r:id="rId9"/>
    <p:sldId id="271" r:id="rId10"/>
    <p:sldId id="261" r:id="rId11"/>
    <p:sldId id="265" r:id="rId12"/>
    <p:sldId id="262" r:id="rId13"/>
    <p:sldId id="264" r:id="rId14"/>
    <p:sldId id="266" r:id="rId15"/>
    <p:sldId id="267" r:id="rId16"/>
    <p:sldId id="268"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2801BF6-FED7-4892-B9B4-CB1C7818B897}">
          <p14:sldIdLst>
            <p14:sldId id="257"/>
            <p14:sldId id="256"/>
            <p14:sldId id="258"/>
            <p14:sldId id="270"/>
            <p14:sldId id="263"/>
            <p14:sldId id="259"/>
            <p14:sldId id="269"/>
            <p14:sldId id="260"/>
            <p14:sldId id="271"/>
            <p14:sldId id="261"/>
            <p14:sldId id="265"/>
            <p14:sldId id="262"/>
            <p14:sldId id="264"/>
          </p14:sldIdLst>
        </p14:section>
        <p14:section name="Untitled Section" id="{F7B755DB-7DB9-49EF-8028-E32B0E98D7F0}">
          <p14:sldIdLst>
            <p14:sldId id="266"/>
            <p14:sldId id="267"/>
            <p14:sldId id="268"/>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25" d="100"/>
          <a:sy n="125" d="100"/>
        </p:scale>
        <p:origin x="22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C91202-4505-4194-A3CB-FD46092DB740}"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420679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91202-4505-4194-A3CB-FD46092DB740}"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305322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91202-4505-4194-A3CB-FD46092DB740}"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36523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91202-4505-4194-A3CB-FD46092DB740}"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263502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91202-4505-4194-A3CB-FD46092DB740}"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41822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C91202-4505-4194-A3CB-FD46092DB740}" type="datetimeFigureOut">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367964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C91202-4505-4194-A3CB-FD46092DB740}" type="datetimeFigureOut">
              <a:rPr lang="en-US" smtClean="0"/>
              <a:t>7/25/2017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128443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C91202-4505-4194-A3CB-FD46092DB740}" type="datetimeFigureOut">
              <a:rPr lang="en-US" smtClean="0"/>
              <a:t>7/25/2017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126727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91202-4505-4194-A3CB-FD46092DB740}" type="datetimeFigureOut">
              <a:rPr lang="en-US" smtClean="0"/>
              <a:t>7/25/2017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2065708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91202-4505-4194-A3CB-FD46092DB740}" type="datetimeFigureOut">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2792622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91202-4505-4194-A3CB-FD46092DB740}" type="datetimeFigureOut">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5B031-EAD9-4F6E-831F-F53FA9280B61}" type="slidenum">
              <a:rPr lang="en-US" smtClean="0"/>
              <a:t>‹#›</a:t>
            </a:fld>
            <a:endParaRPr lang="en-US"/>
          </a:p>
        </p:txBody>
      </p:sp>
    </p:spTree>
    <p:extLst>
      <p:ext uri="{BB962C8B-B14F-4D97-AF65-F5344CB8AC3E}">
        <p14:creationId xmlns:p14="http://schemas.microsoft.com/office/powerpoint/2010/main" val="3414323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91202-4505-4194-A3CB-FD46092DB740}" type="datetimeFigureOut">
              <a:rPr lang="en-US" smtClean="0"/>
              <a:t>7/25/2017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5B031-EAD9-4F6E-831F-F53FA9280B61}" type="slidenum">
              <a:rPr lang="en-US" smtClean="0"/>
              <a:t>‹#›</a:t>
            </a:fld>
            <a:endParaRPr lang="en-US"/>
          </a:p>
        </p:txBody>
      </p:sp>
    </p:spTree>
    <p:extLst>
      <p:ext uri="{BB962C8B-B14F-4D97-AF65-F5344CB8AC3E}">
        <p14:creationId xmlns:p14="http://schemas.microsoft.com/office/powerpoint/2010/main" val="377309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Content Session 4:</a:t>
            </a:r>
            <a:br>
              <a:rPr lang="en-US" dirty="0" smtClean="0"/>
            </a:br>
            <a:r>
              <a:rPr lang="en-US" dirty="0" smtClean="0"/>
              <a:t>EXPLORING ALGEBRAIC THINKING</a:t>
            </a:r>
            <a:endParaRPr lang="en-US" dirty="0"/>
          </a:p>
        </p:txBody>
      </p:sp>
      <p:sp>
        <p:nvSpPr>
          <p:cNvPr id="3" name="Subtitle 2"/>
          <p:cNvSpPr>
            <a:spLocks noGrp="1"/>
          </p:cNvSpPr>
          <p:nvPr>
            <p:ph type="subTitle" idx="1"/>
          </p:nvPr>
        </p:nvSpPr>
        <p:spPr/>
        <p:txBody>
          <a:bodyPr/>
          <a:lstStyle/>
          <a:p>
            <a:r>
              <a:rPr lang="en-US" dirty="0" smtClean="0"/>
              <a:t>New Teacher Orientation:</a:t>
            </a:r>
          </a:p>
          <a:p>
            <a:r>
              <a:rPr lang="en-US" dirty="0" smtClean="0"/>
              <a:t>Middle School Math 2017</a:t>
            </a:r>
            <a:endParaRPr lang="en-US" dirty="0"/>
          </a:p>
        </p:txBody>
      </p:sp>
    </p:spTree>
    <p:extLst>
      <p:ext uri="{BB962C8B-B14F-4D97-AF65-F5344CB8AC3E}">
        <p14:creationId xmlns:p14="http://schemas.microsoft.com/office/powerpoint/2010/main" val="3031200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4035"/>
          </a:xfrm>
          <a:solidFill>
            <a:schemeClr val="accent4">
              <a:lumMod val="40000"/>
              <a:lumOff val="60000"/>
            </a:schemeClr>
          </a:solidFill>
        </p:spPr>
        <p:txBody>
          <a:bodyPr>
            <a:normAutofit fontScale="90000"/>
          </a:bodyPr>
          <a:lstStyle/>
          <a:p>
            <a:r>
              <a:rPr lang="en-US" dirty="0" smtClean="0"/>
              <a:t>PSAT question</a:t>
            </a:r>
            <a:endParaRPr lang="en-US" dirty="0"/>
          </a:p>
        </p:txBody>
      </p:sp>
      <p:sp>
        <p:nvSpPr>
          <p:cNvPr id="3" name="Content Placeholder 2"/>
          <p:cNvSpPr>
            <a:spLocks noGrp="1"/>
          </p:cNvSpPr>
          <p:nvPr>
            <p:ph idx="1"/>
          </p:nvPr>
        </p:nvSpPr>
        <p:spPr>
          <a:xfrm>
            <a:off x="838200" y="995044"/>
            <a:ext cx="10515600" cy="5329555"/>
          </a:xfrm>
        </p:spPr>
        <p:txBody>
          <a:bodyPr>
            <a:normAutofit/>
          </a:bodyPr>
          <a:lstStyle/>
          <a:p>
            <a:pPr marL="0" indent="0">
              <a:buNone/>
            </a:pPr>
            <a:r>
              <a:rPr lang="en-US" sz="3600" dirty="0" smtClean="0"/>
              <a:t>A babysitter earns $8 an hour for babysitting 2 children and an additional $3 tip when both children are put to bed on time. If the babysitter gets the children to bed on time, what expression could be used to determine how much the babysitter earned? </a:t>
            </a:r>
          </a:p>
          <a:p>
            <a:pPr marL="514350" indent="-514350">
              <a:buAutoNum type="alphaUcParenR"/>
            </a:pPr>
            <a:r>
              <a:rPr lang="en-US" sz="3600" dirty="0" smtClean="0"/>
              <a:t>8 +3</a:t>
            </a:r>
            <a:r>
              <a:rPr lang="en-US" sz="3600" i="1" dirty="0" smtClean="0"/>
              <a:t>x</a:t>
            </a:r>
            <a:r>
              <a:rPr lang="en-US" sz="3600" dirty="0" smtClean="0"/>
              <a:t> , where </a:t>
            </a:r>
            <a:r>
              <a:rPr lang="en-US" sz="3600" i="1" dirty="0" smtClean="0"/>
              <a:t>x</a:t>
            </a:r>
            <a:r>
              <a:rPr lang="en-US" sz="3600" dirty="0" smtClean="0"/>
              <a:t> is the number of hours </a:t>
            </a:r>
          </a:p>
          <a:p>
            <a:pPr marL="514350" indent="-514350">
              <a:buAutoNum type="alphaUcParenR"/>
            </a:pPr>
            <a:r>
              <a:rPr lang="en-US" sz="3600" dirty="0" smtClean="0"/>
              <a:t>3 +8</a:t>
            </a:r>
            <a:r>
              <a:rPr lang="en-US" sz="3600" i="1" dirty="0" smtClean="0"/>
              <a:t>x</a:t>
            </a:r>
            <a:r>
              <a:rPr lang="en-US" sz="3600" dirty="0" smtClean="0"/>
              <a:t> , where </a:t>
            </a:r>
            <a:r>
              <a:rPr lang="en-US" sz="3600" i="1" dirty="0" smtClean="0"/>
              <a:t>x</a:t>
            </a:r>
            <a:r>
              <a:rPr lang="en-US" sz="3600" dirty="0" smtClean="0"/>
              <a:t> is the number of hours </a:t>
            </a:r>
          </a:p>
          <a:p>
            <a:pPr marL="514350" indent="-514350">
              <a:buAutoNum type="alphaUcParenR"/>
            </a:pPr>
            <a:r>
              <a:rPr lang="en-US" sz="3600" dirty="0" smtClean="0"/>
              <a:t>x(8 + 2) + 3, where </a:t>
            </a:r>
            <a:r>
              <a:rPr lang="en-US" sz="3600" i="1" dirty="0" smtClean="0"/>
              <a:t>x</a:t>
            </a:r>
            <a:r>
              <a:rPr lang="en-US" sz="3600" dirty="0" smtClean="0"/>
              <a:t> is the number of children </a:t>
            </a:r>
          </a:p>
          <a:p>
            <a:pPr marL="514350" indent="-514350">
              <a:buAutoNum type="alphaUcParenR"/>
            </a:pPr>
            <a:r>
              <a:rPr lang="en-US" sz="3600" dirty="0" smtClean="0"/>
              <a:t>3 + (8 + 2)</a:t>
            </a:r>
            <a:r>
              <a:rPr lang="en-US" sz="3600" i="1" dirty="0" smtClean="0"/>
              <a:t>x</a:t>
            </a:r>
            <a:r>
              <a:rPr lang="en-US" sz="3600" dirty="0" smtClean="0"/>
              <a:t> , where </a:t>
            </a:r>
            <a:r>
              <a:rPr lang="en-US" sz="3600" i="1" dirty="0" smtClean="0"/>
              <a:t>x</a:t>
            </a:r>
            <a:r>
              <a:rPr lang="en-US" sz="3600" dirty="0" smtClean="0"/>
              <a:t> is the number of children</a:t>
            </a:r>
            <a:endParaRPr lang="en-US" sz="3600" dirty="0"/>
          </a:p>
        </p:txBody>
      </p:sp>
    </p:spTree>
    <p:extLst>
      <p:ext uri="{BB962C8B-B14F-4D97-AF65-F5344CB8AC3E}">
        <p14:creationId xmlns:p14="http://schemas.microsoft.com/office/powerpoint/2010/main" val="397473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2254885"/>
            <a:ext cx="10515600" cy="1325563"/>
          </a:xfrm>
        </p:spPr>
        <p:txBody>
          <a:bodyPr>
            <a:noAutofit/>
          </a:bodyPr>
          <a:lstStyle/>
          <a:p>
            <a:pPr algn="ctr"/>
            <a:r>
              <a:rPr lang="en-US" sz="13800" dirty="0" smtClean="0"/>
              <a:t>ALGEBRA EVERYWHERE</a:t>
            </a:r>
            <a:endParaRPr lang="en-US" sz="13800" dirty="0"/>
          </a:p>
        </p:txBody>
      </p:sp>
    </p:spTree>
    <p:extLst>
      <p:ext uri="{BB962C8B-B14F-4D97-AF65-F5344CB8AC3E}">
        <p14:creationId xmlns:p14="http://schemas.microsoft.com/office/powerpoint/2010/main" val="2673033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403860"/>
            <a:ext cx="10789920" cy="5909310"/>
          </a:xfrm>
          <a:prstGeom prst="rect">
            <a:avLst/>
          </a:prstGeom>
          <a:noFill/>
        </p:spPr>
        <p:txBody>
          <a:bodyPr wrap="square" rtlCol="0">
            <a:spAutoFit/>
          </a:bodyPr>
          <a:lstStyle/>
          <a:p>
            <a:endParaRPr lang="en-US" dirty="0" smtClean="0"/>
          </a:p>
          <a:p>
            <a:r>
              <a:rPr lang="en-US" sz="4000" dirty="0" smtClean="0"/>
              <a:t>“If students are to be successful in algebra, which is more abstract and symbolic, such discussions must be a part of the daily middle school mathematical experience… [this] requires planning in advance – deciding what questions you can ask to help students think about generalized characteristics within the program they are working on across the mathematical strands (not just when they are in an “algebra” unit).” – Van de </a:t>
            </a:r>
            <a:r>
              <a:rPr lang="en-US" sz="4000" dirty="0" err="1" smtClean="0"/>
              <a:t>Walle</a:t>
            </a:r>
            <a:r>
              <a:rPr lang="en-US" sz="4000" dirty="0" smtClean="0"/>
              <a:t> et al, 224.  </a:t>
            </a:r>
            <a:endParaRPr lang="en-US" sz="4000" dirty="0"/>
          </a:p>
        </p:txBody>
      </p:sp>
    </p:spTree>
    <p:extLst>
      <p:ext uri="{BB962C8B-B14F-4D97-AF65-F5344CB8AC3E}">
        <p14:creationId xmlns:p14="http://schemas.microsoft.com/office/powerpoint/2010/main" val="3975076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3633787" y="0"/>
            <a:ext cx="4946333" cy="7468553"/>
          </a:xfrm>
          <a:prstGeom prst="rect">
            <a:avLst/>
          </a:prstGeom>
        </p:spPr>
      </p:pic>
    </p:spTree>
    <p:extLst>
      <p:ext uri="{BB962C8B-B14F-4D97-AF65-F5344CB8AC3E}">
        <p14:creationId xmlns:p14="http://schemas.microsoft.com/office/powerpoint/2010/main" val="2755394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2179320" y="0"/>
            <a:ext cx="7117080" cy="7635239"/>
          </a:xfrm>
          <a:prstGeom prst="rect">
            <a:avLst/>
          </a:prstGeom>
        </p:spPr>
      </p:pic>
    </p:spTree>
    <p:extLst>
      <p:ext uri="{BB962C8B-B14F-4D97-AF65-F5344CB8AC3E}">
        <p14:creationId xmlns:p14="http://schemas.microsoft.com/office/powerpoint/2010/main" val="3858041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900112" y="328612"/>
            <a:ext cx="4129088" cy="6338888"/>
          </a:xfrm>
          <a:prstGeom prst="rect">
            <a:avLst/>
          </a:prstGeom>
        </p:spPr>
      </p:pic>
      <p:pic>
        <p:nvPicPr>
          <p:cNvPr id="5" name="Picture 4"/>
          <p:cNvPicPr/>
          <p:nvPr/>
        </p:nvPicPr>
        <p:blipFill>
          <a:blip r:embed="rId3"/>
          <a:stretch>
            <a:fillRect/>
          </a:stretch>
        </p:blipFill>
        <p:spPr>
          <a:xfrm>
            <a:off x="6333172" y="156210"/>
            <a:ext cx="5485448" cy="6214110"/>
          </a:xfrm>
          <a:prstGeom prst="rect">
            <a:avLst/>
          </a:prstGeom>
        </p:spPr>
      </p:pic>
    </p:spTree>
    <p:extLst>
      <p:ext uri="{BB962C8B-B14F-4D97-AF65-F5344CB8AC3E}">
        <p14:creationId xmlns:p14="http://schemas.microsoft.com/office/powerpoint/2010/main" val="8006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535"/>
          </a:xfrm>
          <a:solidFill>
            <a:schemeClr val="bg1">
              <a:lumMod val="85000"/>
            </a:schemeClr>
          </a:solidFill>
        </p:spPr>
        <p:txBody>
          <a:bodyPr>
            <a:normAutofit/>
          </a:bodyPr>
          <a:lstStyle/>
          <a:p>
            <a:r>
              <a:rPr lang="en-US" dirty="0" smtClean="0"/>
              <a:t>ASSIGNMENT 2:  </a:t>
            </a:r>
            <a:endParaRPr lang="en-US" dirty="0"/>
          </a:p>
        </p:txBody>
      </p:sp>
      <p:sp>
        <p:nvSpPr>
          <p:cNvPr id="3" name="Content Placeholder 2"/>
          <p:cNvSpPr>
            <a:spLocks noGrp="1"/>
          </p:cNvSpPr>
          <p:nvPr>
            <p:ph idx="1"/>
          </p:nvPr>
        </p:nvSpPr>
        <p:spPr/>
        <p:txBody>
          <a:bodyPr>
            <a:normAutofit/>
          </a:bodyPr>
          <a:lstStyle/>
          <a:p>
            <a:r>
              <a:rPr lang="en-US" sz="5400" dirty="0" smtClean="0"/>
              <a:t>Find a standard you are teaching and consider how you could incorporate the generalized thinking of algebra and incorporate it into those standards. </a:t>
            </a:r>
            <a:endParaRPr lang="en-US" sz="5400" dirty="0"/>
          </a:p>
        </p:txBody>
      </p:sp>
    </p:spTree>
    <p:extLst>
      <p:ext uri="{BB962C8B-B14F-4D97-AF65-F5344CB8AC3E}">
        <p14:creationId xmlns:p14="http://schemas.microsoft.com/office/powerpoint/2010/main" val="1142648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5</a:t>
            </a:r>
            <a:r>
              <a:rPr lang="en-US" b="1" baseline="30000" dirty="0" smtClean="0">
                <a:solidFill>
                  <a:srgbClr val="FF0000"/>
                </a:solidFill>
              </a:rPr>
              <a:t>th</a:t>
            </a:r>
            <a:r>
              <a:rPr lang="en-US" b="1" dirty="0" smtClean="0">
                <a:solidFill>
                  <a:srgbClr val="FF0000"/>
                </a:solidFill>
              </a:rPr>
              <a:t> grade problem in Singapore</a:t>
            </a:r>
            <a:endParaRPr lang="en-US" b="1" dirty="0">
              <a:solidFill>
                <a:srgbClr val="FF0000"/>
              </a:solidFill>
            </a:endParaRPr>
          </a:p>
        </p:txBody>
      </p:sp>
      <p:sp>
        <p:nvSpPr>
          <p:cNvPr id="3" name="Content Placeholder 2"/>
          <p:cNvSpPr>
            <a:spLocks noGrp="1"/>
          </p:cNvSpPr>
          <p:nvPr>
            <p:ph idx="1"/>
          </p:nvPr>
        </p:nvSpPr>
        <p:spPr>
          <a:xfrm>
            <a:off x="838200" y="1447672"/>
            <a:ext cx="10515600" cy="4764151"/>
          </a:xfrm>
        </p:spPr>
        <p:txBody>
          <a:bodyPr>
            <a:normAutofit/>
          </a:bodyPr>
          <a:lstStyle/>
          <a:p>
            <a:pPr marL="0" indent="0">
              <a:lnSpc>
                <a:spcPct val="150000"/>
              </a:lnSpc>
              <a:buNone/>
            </a:pPr>
            <a:r>
              <a:rPr lang="en-US" sz="4000" dirty="0"/>
              <a:t>Mrs. Chen made some tarts. She sold 3/5 of them in the morning and ¼ of the remainder on the afternoon. If she sold 200 more tarts in the morning than in the afternoon, how many tarts did she make? </a:t>
            </a:r>
          </a:p>
        </p:txBody>
      </p:sp>
    </p:spTree>
    <p:extLst>
      <p:ext uri="{BB962C8B-B14F-4D97-AF65-F5344CB8AC3E}">
        <p14:creationId xmlns:p14="http://schemas.microsoft.com/office/powerpoint/2010/main" val="150179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5900" y="2908618"/>
            <a:ext cx="9144000" cy="1655762"/>
          </a:xfrm>
        </p:spPr>
        <p:txBody>
          <a:bodyPr>
            <a:noAutofit/>
          </a:bodyPr>
          <a:lstStyle/>
          <a:p>
            <a:pPr>
              <a:lnSpc>
                <a:spcPct val="150000"/>
              </a:lnSpc>
            </a:pPr>
            <a:r>
              <a:rPr lang="en-US" sz="4400" dirty="0" smtClean="0"/>
              <a:t>If the list of fractions above continues in the same pattern, which term will be equal to 0.95?</a:t>
            </a:r>
            <a:endParaRPr lang="en-US" sz="4400" dirty="0"/>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1780016455"/>
                  </p:ext>
                </p:extLst>
              </p:nvPr>
            </p:nvGraphicFramePr>
            <p:xfrm>
              <a:off x="2032000" y="719665"/>
              <a:ext cx="9144000" cy="1963769"/>
            </p:xfrm>
            <a:graphic>
              <a:graphicData uri="http://schemas.openxmlformats.org/drawingml/2006/table">
                <a:tbl>
                  <a:tblPr bandRow="1">
                    <a:tableStyleId>{5C22544A-7EE6-4342-B048-85BDC9FD1C3A}</a:tableStyleId>
                  </a:tblPr>
                  <a:tblGrid>
                    <a:gridCol w="1804894"/>
                    <a:gridCol w="1852706"/>
                    <a:gridCol w="1828800"/>
                    <a:gridCol w="1828800"/>
                    <a:gridCol w="1828800"/>
                  </a:tblGrid>
                  <a:tr h="1009566">
                    <a:tc>
                      <a:txBody>
                        <a:bodyPr/>
                        <a:lstStyle/>
                        <a:p>
                          <a:r>
                            <a:rPr lang="en-US" sz="2800" dirty="0" smtClean="0"/>
                            <a:t>Term</a:t>
                          </a:r>
                          <a:endParaRPr lang="en-US" sz="2800" dirty="0"/>
                        </a:p>
                      </a:txBody>
                      <a:tcPr/>
                    </a:tc>
                    <a:tc>
                      <a:txBody>
                        <a:bodyPr/>
                        <a:lstStyle/>
                        <a:p>
                          <a:pPr algn="ctr"/>
                          <a:r>
                            <a:rPr lang="en-US" sz="2800" dirty="0" smtClean="0"/>
                            <a:t>1</a:t>
                          </a:r>
                        </a:p>
                        <a:p>
                          <a:pPr algn="ctr"/>
                          <a:endParaRPr lang="en-US" sz="2800" dirty="0"/>
                        </a:p>
                      </a:txBody>
                      <a:tcPr/>
                    </a:tc>
                    <a:tc>
                      <a:txBody>
                        <a:bodyPr/>
                        <a:lstStyle/>
                        <a:p>
                          <a:pPr algn="ctr"/>
                          <a:r>
                            <a:rPr lang="en-US" sz="2800" dirty="0" smtClean="0"/>
                            <a:t>2</a:t>
                          </a:r>
                          <a:endParaRPr lang="en-US" sz="2800" dirty="0"/>
                        </a:p>
                      </a:txBody>
                      <a:tcPr/>
                    </a:tc>
                    <a:tc>
                      <a:txBody>
                        <a:bodyPr/>
                        <a:lstStyle/>
                        <a:p>
                          <a:pPr algn="ctr"/>
                          <a:r>
                            <a:rPr lang="en-US" sz="2800" dirty="0" smtClean="0"/>
                            <a:t>3</a:t>
                          </a:r>
                          <a:endParaRPr lang="en-US" sz="2800" dirty="0"/>
                        </a:p>
                      </a:txBody>
                      <a:tcPr/>
                    </a:tc>
                    <a:tc>
                      <a:txBody>
                        <a:bodyPr/>
                        <a:lstStyle/>
                        <a:p>
                          <a:pPr algn="ctr"/>
                          <a:r>
                            <a:rPr lang="en-US" sz="2800" dirty="0" smtClean="0"/>
                            <a:t>4</a:t>
                          </a:r>
                          <a:endParaRPr lang="en-US" sz="2800" dirty="0"/>
                        </a:p>
                      </a:txBody>
                      <a:tcPr/>
                    </a:tc>
                  </a:tr>
                  <a:tr h="954203">
                    <a:tc>
                      <a:txBody>
                        <a:bodyPr/>
                        <a:lstStyle/>
                        <a:p>
                          <a:r>
                            <a:rPr lang="en-US" sz="2800" dirty="0" smtClean="0"/>
                            <a:t>Fraction</a:t>
                          </a:r>
                          <a:endParaRPr lang="en-US" sz="2800"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2</m:t>
                                    </m:r>
                                  </m:den>
                                </m:f>
                              </m:oMath>
                            </m:oMathPara>
                          </a14:m>
                          <a:endParaRPr lang="en-US" sz="2800"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2</m:t>
                                    </m:r>
                                  </m:num>
                                  <m:den>
                                    <m:r>
                                      <a:rPr lang="en-US" sz="2800" b="0" i="1" smtClean="0">
                                        <a:latin typeface="Cambria Math" panose="02040503050406030204" pitchFamily="18" charset="0"/>
                                      </a:rPr>
                                      <m:t>3</m:t>
                                    </m:r>
                                  </m:den>
                                </m:f>
                              </m:oMath>
                            </m:oMathPara>
                          </a14:m>
                          <a:endParaRPr lang="en-US" sz="2800"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3</m:t>
                                    </m:r>
                                  </m:num>
                                  <m:den>
                                    <m:r>
                                      <a:rPr lang="en-US" sz="2800" b="0" i="1" smtClean="0">
                                        <a:latin typeface="Cambria Math" panose="02040503050406030204" pitchFamily="18" charset="0"/>
                                      </a:rPr>
                                      <m:t>4</m:t>
                                    </m:r>
                                  </m:den>
                                </m:f>
                              </m:oMath>
                            </m:oMathPara>
                          </a14:m>
                          <a:endParaRPr lang="en-US" sz="2800"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4</m:t>
                                    </m:r>
                                  </m:num>
                                  <m:den>
                                    <m:r>
                                      <a:rPr lang="en-US" sz="2800" b="0" i="1" smtClean="0">
                                        <a:latin typeface="Cambria Math" panose="02040503050406030204" pitchFamily="18" charset="0"/>
                                      </a:rPr>
                                      <m:t>5</m:t>
                                    </m:r>
                                  </m:den>
                                </m:f>
                              </m:oMath>
                            </m:oMathPara>
                          </a14:m>
                          <a:endParaRPr lang="en-US" sz="2800" dirty="0"/>
                        </a:p>
                      </a:txBody>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1780016455"/>
                  </p:ext>
                </p:extLst>
              </p:nvPr>
            </p:nvGraphicFramePr>
            <p:xfrm>
              <a:off x="2032000" y="719665"/>
              <a:ext cx="9144000" cy="1963769"/>
            </p:xfrm>
            <a:graphic>
              <a:graphicData uri="http://schemas.openxmlformats.org/drawingml/2006/table">
                <a:tbl>
                  <a:tblPr bandRow="1">
                    <a:tableStyleId>{5C22544A-7EE6-4342-B048-85BDC9FD1C3A}</a:tableStyleId>
                  </a:tblPr>
                  <a:tblGrid>
                    <a:gridCol w="1804894"/>
                    <a:gridCol w="1852706"/>
                    <a:gridCol w="1828800"/>
                    <a:gridCol w="1828800"/>
                    <a:gridCol w="1828800"/>
                  </a:tblGrid>
                  <a:tr h="1009566">
                    <a:tc>
                      <a:txBody>
                        <a:bodyPr/>
                        <a:lstStyle/>
                        <a:p>
                          <a:r>
                            <a:rPr lang="en-US" sz="2800" dirty="0" smtClean="0"/>
                            <a:t>Term</a:t>
                          </a:r>
                          <a:endParaRPr lang="en-US" sz="2800" dirty="0"/>
                        </a:p>
                      </a:txBody>
                      <a:tcPr/>
                    </a:tc>
                    <a:tc>
                      <a:txBody>
                        <a:bodyPr/>
                        <a:lstStyle/>
                        <a:p>
                          <a:pPr algn="ctr"/>
                          <a:r>
                            <a:rPr lang="en-US" sz="2800" dirty="0" smtClean="0"/>
                            <a:t>1</a:t>
                          </a:r>
                        </a:p>
                        <a:p>
                          <a:pPr algn="ctr"/>
                          <a:endParaRPr lang="en-US" sz="2800" dirty="0"/>
                        </a:p>
                      </a:txBody>
                      <a:tcPr/>
                    </a:tc>
                    <a:tc>
                      <a:txBody>
                        <a:bodyPr/>
                        <a:lstStyle/>
                        <a:p>
                          <a:pPr algn="ctr"/>
                          <a:r>
                            <a:rPr lang="en-US" sz="2800" dirty="0" smtClean="0"/>
                            <a:t>2</a:t>
                          </a:r>
                          <a:endParaRPr lang="en-US" sz="2800" dirty="0"/>
                        </a:p>
                      </a:txBody>
                      <a:tcPr/>
                    </a:tc>
                    <a:tc>
                      <a:txBody>
                        <a:bodyPr/>
                        <a:lstStyle/>
                        <a:p>
                          <a:pPr algn="ctr"/>
                          <a:r>
                            <a:rPr lang="en-US" sz="2800" dirty="0" smtClean="0"/>
                            <a:t>3</a:t>
                          </a:r>
                          <a:endParaRPr lang="en-US" sz="2800" dirty="0"/>
                        </a:p>
                      </a:txBody>
                      <a:tcPr/>
                    </a:tc>
                    <a:tc>
                      <a:txBody>
                        <a:bodyPr/>
                        <a:lstStyle/>
                        <a:p>
                          <a:pPr algn="ctr"/>
                          <a:r>
                            <a:rPr lang="en-US" sz="2800" dirty="0" smtClean="0"/>
                            <a:t>4</a:t>
                          </a:r>
                          <a:endParaRPr lang="en-US" sz="2800" dirty="0"/>
                        </a:p>
                      </a:txBody>
                      <a:tcPr/>
                    </a:tc>
                  </a:tr>
                  <a:tr h="954203">
                    <a:tc>
                      <a:txBody>
                        <a:bodyPr/>
                        <a:lstStyle/>
                        <a:p>
                          <a:r>
                            <a:rPr lang="en-US" sz="2800" dirty="0" smtClean="0"/>
                            <a:t>Fraction</a:t>
                          </a:r>
                          <a:endParaRPr lang="en-US" sz="2800" dirty="0"/>
                        </a:p>
                      </a:txBody>
                      <a:tcPr/>
                    </a:tc>
                    <a:tc>
                      <a:txBody>
                        <a:bodyPr/>
                        <a:lstStyle/>
                        <a:p>
                          <a:endParaRPr lang="en-US"/>
                        </a:p>
                      </a:txBody>
                      <a:tcPr>
                        <a:blipFill rotWithShape="0">
                          <a:blip r:embed="rId2"/>
                          <a:stretch>
                            <a:fillRect l="-97697" t="-111465" r="-297039" b="-1274"/>
                          </a:stretch>
                        </a:blipFill>
                      </a:tcPr>
                    </a:tc>
                    <a:tc>
                      <a:txBody>
                        <a:bodyPr/>
                        <a:lstStyle/>
                        <a:p>
                          <a:endParaRPr lang="en-US"/>
                        </a:p>
                      </a:txBody>
                      <a:tcPr>
                        <a:blipFill rotWithShape="0">
                          <a:blip r:embed="rId2"/>
                          <a:stretch>
                            <a:fillRect l="-199668" t="-111465" r="-200000" b="-1274"/>
                          </a:stretch>
                        </a:blipFill>
                      </a:tcPr>
                    </a:tc>
                    <a:tc>
                      <a:txBody>
                        <a:bodyPr/>
                        <a:lstStyle/>
                        <a:p>
                          <a:endParaRPr lang="en-US"/>
                        </a:p>
                      </a:txBody>
                      <a:tcPr>
                        <a:blipFill rotWithShape="0">
                          <a:blip r:embed="rId2"/>
                          <a:stretch>
                            <a:fillRect l="-300667" t="-111465" r="-100667" b="-1274"/>
                          </a:stretch>
                        </a:blipFill>
                      </a:tcPr>
                    </a:tc>
                    <a:tc>
                      <a:txBody>
                        <a:bodyPr/>
                        <a:lstStyle/>
                        <a:p>
                          <a:endParaRPr lang="en-US"/>
                        </a:p>
                      </a:txBody>
                      <a:tcPr>
                        <a:blipFill rotWithShape="0">
                          <a:blip r:embed="rId2"/>
                          <a:stretch>
                            <a:fillRect l="-400667" t="-111465" r="-667" b="-1274"/>
                          </a:stretch>
                        </a:blipFill>
                      </a:tcPr>
                    </a:tc>
                  </a:tr>
                </a:tbl>
              </a:graphicData>
            </a:graphic>
          </p:graphicFrame>
        </mc:Fallback>
      </mc:AlternateContent>
    </p:spTree>
    <p:extLst>
      <p:ext uri="{BB962C8B-B14F-4D97-AF65-F5344CB8AC3E}">
        <p14:creationId xmlns:p14="http://schemas.microsoft.com/office/powerpoint/2010/main" val="3564682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algebra is beau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648" y="18112"/>
            <a:ext cx="5903072" cy="6839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50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0735"/>
          </a:xfrm>
          <a:solidFill>
            <a:schemeClr val="bg1">
              <a:lumMod val="85000"/>
            </a:schemeClr>
          </a:solidFill>
        </p:spPr>
        <p:txBody>
          <a:bodyPr/>
          <a:lstStyle/>
          <a:p>
            <a:r>
              <a:rPr lang="en-US" dirty="0" smtClean="0"/>
              <a:t>Mini-Assignment:  </a:t>
            </a:r>
            <a:endParaRPr lang="en-US" dirty="0"/>
          </a:p>
        </p:txBody>
      </p:sp>
      <p:sp>
        <p:nvSpPr>
          <p:cNvPr id="3" name="Content Placeholder 2"/>
          <p:cNvSpPr>
            <a:spLocks noGrp="1"/>
          </p:cNvSpPr>
          <p:nvPr>
            <p:ph idx="1"/>
          </p:nvPr>
        </p:nvSpPr>
        <p:spPr/>
        <p:txBody>
          <a:bodyPr>
            <a:normAutofit/>
          </a:bodyPr>
          <a:lstStyle/>
          <a:p>
            <a:r>
              <a:rPr lang="en-US" sz="4400" dirty="0" smtClean="0"/>
              <a:t>Connect this problem to a math practice.  </a:t>
            </a:r>
            <a:endParaRPr lang="en-US" sz="4400" dirty="0"/>
          </a:p>
        </p:txBody>
      </p:sp>
    </p:spTree>
    <p:extLst>
      <p:ext uri="{BB962C8B-B14F-4D97-AF65-F5344CB8AC3E}">
        <p14:creationId xmlns:p14="http://schemas.microsoft.com/office/powerpoint/2010/main" val="3069342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26075"/>
          </a:xfrm>
        </p:spPr>
        <p:txBody>
          <a:bodyPr>
            <a:normAutofit/>
          </a:bodyPr>
          <a:lstStyle/>
          <a:p>
            <a:r>
              <a:rPr lang="en-US" sz="6000" dirty="0" smtClean="0"/>
              <a:t>MP 8: Look for and express regularity in repeated reasoning.  </a:t>
            </a:r>
            <a:br>
              <a:rPr lang="en-US" sz="6000" dirty="0" smtClean="0"/>
            </a:br>
            <a:r>
              <a:rPr lang="en-US" sz="6000" dirty="0"/>
              <a:t/>
            </a:r>
            <a:br>
              <a:rPr lang="en-US" sz="6000" dirty="0"/>
            </a:br>
            <a:endParaRPr lang="en-US" sz="6000" dirty="0"/>
          </a:p>
        </p:txBody>
      </p:sp>
    </p:spTree>
    <p:extLst>
      <p:ext uri="{BB962C8B-B14F-4D97-AF65-F5344CB8AC3E}">
        <p14:creationId xmlns:p14="http://schemas.microsoft.com/office/powerpoint/2010/main" val="3087041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11780" y="0"/>
            <a:ext cx="6217920" cy="6391559"/>
          </a:xfrm>
          <a:prstGeom prst="rect">
            <a:avLst/>
          </a:prstGeom>
        </p:spPr>
      </p:pic>
    </p:spTree>
    <p:extLst>
      <p:ext uri="{BB962C8B-B14F-4D97-AF65-F5344CB8AC3E}">
        <p14:creationId xmlns:p14="http://schemas.microsoft.com/office/powerpoint/2010/main" val="305370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0735"/>
          </a:xfrm>
          <a:solidFill>
            <a:schemeClr val="bg1">
              <a:lumMod val="85000"/>
            </a:schemeClr>
          </a:solidFill>
        </p:spPr>
        <p:txBody>
          <a:bodyPr/>
          <a:lstStyle/>
          <a:p>
            <a:r>
              <a:rPr lang="en-US" dirty="0" smtClean="0"/>
              <a:t>Mini-Assignment:  </a:t>
            </a:r>
            <a:endParaRPr lang="en-US" dirty="0"/>
          </a:p>
        </p:txBody>
      </p:sp>
      <p:sp>
        <p:nvSpPr>
          <p:cNvPr id="3" name="Content Placeholder 2"/>
          <p:cNvSpPr>
            <a:spLocks noGrp="1"/>
          </p:cNvSpPr>
          <p:nvPr>
            <p:ph idx="1"/>
          </p:nvPr>
        </p:nvSpPr>
        <p:spPr/>
        <p:txBody>
          <a:bodyPr>
            <a:normAutofit/>
          </a:bodyPr>
          <a:lstStyle/>
          <a:p>
            <a:r>
              <a:rPr lang="en-US" sz="4400" dirty="0" smtClean="0"/>
              <a:t>Connect this problem to a math practice.  </a:t>
            </a:r>
            <a:endParaRPr lang="en-US" sz="4400" dirty="0"/>
          </a:p>
        </p:txBody>
      </p:sp>
    </p:spTree>
    <p:extLst>
      <p:ext uri="{BB962C8B-B14F-4D97-AF65-F5344CB8AC3E}">
        <p14:creationId xmlns:p14="http://schemas.microsoft.com/office/powerpoint/2010/main" val="1029804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26075"/>
          </a:xfrm>
        </p:spPr>
        <p:txBody>
          <a:bodyPr>
            <a:normAutofit/>
          </a:bodyPr>
          <a:lstStyle/>
          <a:p>
            <a:r>
              <a:rPr lang="en-US" sz="6000" dirty="0" smtClean="0"/>
              <a:t>MP 7:  Look for and make use of structure.</a:t>
            </a:r>
            <a:endParaRPr lang="en-US" sz="6000" dirty="0"/>
          </a:p>
        </p:txBody>
      </p:sp>
    </p:spTree>
    <p:extLst>
      <p:ext uri="{BB962C8B-B14F-4D97-AF65-F5344CB8AC3E}">
        <p14:creationId xmlns:p14="http://schemas.microsoft.com/office/powerpoint/2010/main" val="2578878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0735"/>
          </a:xfrm>
          <a:solidFill>
            <a:schemeClr val="bg1">
              <a:lumMod val="85000"/>
            </a:schemeClr>
          </a:solidFill>
        </p:spPr>
        <p:txBody>
          <a:bodyPr/>
          <a:lstStyle/>
          <a:p>
            <a:r>
              <a:rPr lang="en-US" dirty="0" smtClean="0"/>
              <a:t>Assignment 1 :  KNOW YOUR STANDARDS.</a:t>
            </a:r>
            <a:endParaRPr lang="en-US" dirty="0"/>
          </a:p>
        </p:txBody>
      </p:sp>
      <p:sp>
        <p:nvSpPr>
          <p:cNvPr id="3" name="Content Placeholder 2"/>
          <p:cNvSpPr>
            <a:spLocks noGrp="1"/>
          </p:cNvSpPr>
          <p:nvPr>
            <p:ph idx="1"/>
          </p:nvPr>
        </p:nvSpPr>
        <p:spPr>
          <a:xfrm>
            <a:off x="838200" y="1264920"/>
            <a:ext cx="10515600" cy="5113020"/>
          </a:xfrm>
        </p:spPr>
        <p:txBody>
          <a:bodyPr>
            <a:normAutofit/>
          </a:bodyPr>
          <a:lstStyle/>
          <a:p>
            <a:r>
              <a:rPr lang="en-US" sz="4400" dirty="0" smtClean="0"/>
              <a:t>Summarize the EE standards in grades 6 and in the 7</a:t>
            </a:r>
            <a:r>
              <a:rPr lang="en-US" sz="4400" baseline="30000" dirty="0" smtClean="0"/>
              <a:t>th</a:t>
            </a:r>
            <a:r>
              <a:rPr lang="en-US" sz="4400" dirty="0" smtClean="0"/>
              <a:t> grade accelerated standards (including the 8</a:t>
            </a:r>
            <a:r>
              <a:rPr lang="en-US" sz="4400" baseline="30000" dirty="0" smtClean="0"/>
              <a:t>th</a:t>
            </a:r>
            <a:r>
              <a:rPr lang="en-US" sz="4400" dirty="0" smtClean="0"/>
              <a:t> grade ones).  Make sure EVERYONE in your group understands each standard.</a:t>
            </a:r>
          </a:p>
          <a:p>
            <a:r>
              <a:rPr lang="en-US" sz="4400" dirty="0" smtClean="0"/>
              <a:t>Then match the given problems to a standard.  </a:t>
            </a:r>
            <a:endParaRPr lang="en-US" sz="4400" dirty="0"/>
          </a:p>
        </p:txBody>
      </p:sp>
    </p:spTree>
    <p:extLst>
      <p:ext uri="{BB962C8B-B14F-4D97-AF65-F5344CB8AC3E}">
        <p14:creationId xmlns:p14="http://schemas.microsoft.com/office/powerpoint/2010/main" val="875620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395</Words>
  <Application>Microsoft Office PowerPoint</Application>
  <PresentationFormat>Widescreen</PresentationFormat>
  <Paragraphs>36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Cambria Math</vt:lpstr>
      <vt:lpstr>Office Theme</vt:lpstr>
      <vt:lpstr>Content Session 4: EXPLORING ALGEBRAIC THINKING</vt:lpstr>
      <vt:lpstr>PowerPoint Presentation</vt:lpstr>
      <vt:lpstr>PowerPoint Presentation</vt:lpstr>
      <vt:lpstr>Mini-Assignment:  </vt:lpstr>
      <vt:lpstr>MP 8: Look for and express regularity in repeated reasoning.    </vt:lpstr>
      <vt:lpstr>PowerPoint Presentation</vt:lpstr>
      <vt:lpstr>Mini-Assignment:  </vt:lpstr>
      <vt:lpstr>MP 7:  Look for and make use of structure.</vt:lpstr>
      <vt:lpstr>Assignment 1 :  KNOW YOUR STANDARDS.</vt:lpstr>
      <vt:lpstr>PSAT question</vt:lpstr>
      <vt:lpstr>ALGEBRA EVERYWHERE</vt:lpstr>
      <vt:lpstr>PowerPoint Presentation</vt:lpstr>
      <vt:lpstr>PowerPoint Presentation</vt:lpstr>
      <vt:lpstr>PowerPoint Presentation</vt:lpstr>
      <vt:lpstr>PowerPoint Presentation</vt:lpstr>
      <vt:lpstr>ASSIGNMENT 2:  </vt:lpstr>
      <vt:lpstr>5th grade problem in Singapore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Session 4: EXPLORING ALGEBRAIC THINKING</dc:title>
  <dc:creator>Kimberly Steadman</dc:creator>
  <cp:lastModifiedBy>Kimberly Steadman</cp:lastModifiedBy>
  <cp:revision>9</cp:revision>
  <dcterms:created xsi:type="dcterms:W3CDTF">2017-06-28T17:24:35Z</dcterms:created>
  <dcterms:modified xsi:type="dcterms:W3CDTF">2017-07-25T14:44:51Z</dcterms:modified>
</cp:coreProperties>
</file>